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slideshow.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docProps/core.xml" ContentType="application/vnd.openxmlformats-package.core-properties+xml"/>
  <Override PartName="/docProps/app.xml" ContentType="application/vnd.openxmlformats-officedocument.extended-properties+xml"/>
  <Override PartName="/ppt/charts/chartEx1.xml" ContentType="application/vnd.ms-office.chartex+xml"/>
  <Override PartName="/ppt/charts/chartEx2.xml" ContentType="application/vnd.ms-office.chartex+xml"/>
  <Override PartName="/ppt/authors.xml" ContentType="application/vnd.ms-powerpoint.authors+xml"/>
  <Override PartName="/ppt/charts/colors30.xml" ContentType="application/vnd.ms-office.chartcolorstyle+xml"/>
  <Override PartName="/ppt/charts/style30.xml" ContentType="application/vnd.ms-office.chartstyle+xml"/>
  <Override PartName="/ppt/charts/colors7.xml" ContentType="application/vnd.ms-office.chartcolorstyle+xml"/>
  <Override PartName="/ppt/charts/style7.xml" ContentType="application/vnd.ms-office.chart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172" r:id="rId1"/>
  </p:sldMasterIdLst>
  <p:notesMasterIdLst>
    <p:notesMasterId r:id="rId25"/>
  </p:notesMasterIdLst>
  <p:sldIdLst>
    <p:sldId id="743" r:id="rId2"/>
    <p:sldId id="767" r:id="rId3"/>
    <p:sldId id="745" r:id="rId4"/>
    <p:sldId id="744" r:id="rId5"/>
    <p:sldId id="746" r:id="rId6"/>
    <p:sldId id="747" r:id="rId7"/>
    <p:sldId id="748" r:id="rId8"/>
    <p:sldId id="749" r:id="rId9"/>
    <p:sldId id="754" r:id="rId10"/>
    <p:sldId id="755" r:id="rId11"/>
    <p:sldId id="752" r:id="rId12"/>
    <p:sldId id="759" r:id="rId13"/>
    <p:sldId id="756" r:id="rId14"/>
    <p:sldId id="765" r:id="rId15"/>
    <p:sldId id="763" r:id="rId16"/>
    <p:sldId id="762" r:id="rId17"/>
    <p:sldId id="760" r:id="rId18"/>
    <p:sldId id="757" r:id="rId19"/>
    <p:sldId id="758" r:id="rId20"/>
    <p:sldId id="766" r:id="rId21"/>
    <p:sldId id="761" r:id="rId22"/>
    <p:sldId id="753" r:id="rId23"/>
    <p:sldId id="764" r:id="rId24"/>
  </p:sldIdLst>
  <p:sldSz cx="12192000" cy="6858000"/>
  <p:notesSz cx="6858000"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BC7275D-7F0C-9006-A3DA-97AEBCD5EE76}" name="ΚΑΡΑΒΑΤΟΣ ΔΗΜΗΤΡΗΣ (KARAVATOS DIMITRIS)" initials="ΚΔ(D" userId="S::dkaravatos@mou.gr::8d10a1bb-291c-4aa7-bf25-73d89db81ac1"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6DC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196" autoAdjust="0"/>
    <p:restoredTop sz="94660"/>
  </p:normalViewPr>
  <p:slideViewPr>
    <p:cSldViewPr snapToGrid="0">
      <p:cViewPr varScale="1">
        <p:scale>
          <a:sx n="88" d="100"/>
          <a:sy n="88" d="100"/>
        </p:scale>
        <p:origin x="442"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8/10/relationships/authors" Target="author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dkaravatos\Desktop\INTERACT_JULY%202023\07.%20Population%20of%20Administrative%20Verification%20(finding%20level).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dkaravatos\Desktop\INTERACT_JULY%202023\07.%20Population%20of%20Administrative%20Verification%20(finding%20level).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dkaravatos\Desktop\INTERACT_JULY%202023\07.%20Population%20of%20Administrative%20Verification%20(finding%20level).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dkaravatos\Desktop\INTERACT_JULY%202023\07.%20Population%20of%20Administrative%20Verification%20(finding%20level).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dkaravatos\Desktop\INTERACT_JULY%202023_Thessaloniki\9.1.%20&#933;&#955;&#959;&#960;&#959;&#943;&#951;&#963;&#951;%20&#928;&#961;&#959;&#947;&#961;&#940;&#956;&#956;&#945;&#964;&#959;&#962;%20&#917;&#960;&#953;&#964;&#972;&#960;&#953;&#969;&#957;%20&#917;&#960;&#945;&#955;&#951;&#952;&#949;&#973;&#963;&#949;&#969;&#957;_RP_SCHEDONSITE_ELEGXOI(6).xlsx" TargetMode="External"/><Relationship Id="rId2" Type="http://schemas.microsoft.com/office/2011/relationships/chartColorStyle" Target="colors5.xml"/><Relationship Id="rId1" Type="http://schemas.microsoft.com/office/2011/relationships/chartStyle" Target="style5.xml"/></Relationships>
</file>

<file path=ppt/charts/_rels/chartEx1.xml.rels><?xml version="1.0" encoding="UTF-8" standalone="yes"?>
<Relationships xmlns="http://schemas.openxmlformats.org/package/2006/relationships"><Relationship Id="rId3" Type="http://schemas.microsoft.com/office/2011/relationships/chartColorStyle" Target="colors30.xml"/><Relationship Id="rId2" Type="http://schemas.microsoft.com/office/2011/relationships/chartStyle" Target="style30.xml"/><Relationship Id="rId1" Type="http://schemas.openxmlformats.org/officeDocument/2006/relationships/oleObject" Target="file:///C:\Users\dkaravatos\Desktop\INTERACT_JULY%202023\07.%20Population%20of%20Administrative%20Verification%20(finding%20level).xlsx" TargetMode="External"/></Relationships>
</file>

<file path=ppt/charts/_rels/chartEx2.xml.rels><?xml version="1.0" encoding="UTF-8" standalone="yes"?>
<Relationships xmlns="http://schemas.openxmlformats.org/package/2006/relationships"><Relationship Id="rId3" Type="http://schemas.microsoft.com/office/2011/relationships/chartColorStyle" Target="colors7.xml"/><Relationship Id="rId2" Type="http://schemas.microsoft.com/office/2011/relationships/chartStyle" Target="style7.xml"/><Relationship Id="rId1" Type="http://schemas.openxmlformats.org/officeDocument/2006/relationships/oleObject" Target="file:///C:\Users\dkaravatos\Desktop\INTERACT_JULY%202023_Thessaloniki\9.1.%20&#933;&#955;&#959;&#960;&#959;&#943;&#951;&#963;&#951;%20&#928;&#961;&#959;&#947;&#961;&#940;&#956;&#956;&#945;&#964;&#959;&#962;%20&#917;&#960;&#953;&#964;&#972;&#960;&#953;&#969;&#957;%20&#917;&#960;&#945;&#955;&#951;&#952;&#949;&#973;&#963;&#949;&#969;&#957;_RP_SCHEDONSITE_ELEGXOI(6).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US" sz="1600" dirty="0"/>
              <a:t>Type of finding – GR</a:t>
            </a:r>
            <a:r>
              <a:rPr lang="en-US" sz="1600" baseline="0" dirty="0"/>
              <a:t> -</a:t>
            </a:r>
            <a:r>
              <a:rPr lang="en-US" sz="1600" dirty="0"/>
              <a:t> Number of</a:t>
            </a:r>
            <a:r>
              <a:rPr lang="en-US" sz="1600" baseline="0" dirty="0"/>
              <a:t> </a:t>
            </a:r>
            <a:r>
              <a:rPr lang="en-US" sz="1600" dirty="0"/>
              <a:t>occurrences</a:t>
            </a:r>
          </a:p>
        </c:rich>
      </c:tx>
      <c:overlay val="0"/>
      <c:spPr>
        <a:solidFill>
          <a:schemeClr val="accent1">
            <a:lumMod val="20000"/>
            <a:lumOff val="80000"/>
          </a:schemeClr>
        </a:solidFill>
        <a:ln>
          <a:solidFill>
            <a:sysClr val="windowText" lastClr="000000"/>
          </a:solid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l-GR"/>
        </a:p>
      </c:txPr>
    </c:title>
    <c:autoTitleDeleted val="0"/>
    <c:view3D>
      <c:rotX val="0"/>
      <c:rotY val="0"/>
      <c:depthPercent val="60"/>
      <c:rAngAx val="0"/>
      <c:perspective val="100"/>
    </c:view3D>
    <c:floor>
      <c:thickness val="0"/>
      <c:spPr>
        <a:solidFill>
          <a:schemeClr val="lt1">
            <a:lumMod val="95000"/>
          </a:schemeClr>
        </a:solid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GR!$D$1</c:f>
              <c:strCache>
                <c:ptCount val="1"/>
                <c:pt idx="0">
                  <c:v>NUMBER OF BENEFICIARIES</c:v>
                </c:pt>
              </c:strCache>
            </c:strRef>
          </c:tx>
          <c:spPr>
            <a:solidFill>
              <a:schemeClr val="accent1">
                <a:alpha val="85000"/>
              </a:schemeClr>
            </a:solidFill>
            <a:ln w="9525" cap="flat" cmpd="sng" algn="ctr">
              <a:solidFill>
                <a:schemeClr val="accent1">
                  <a:lumMod val="75000"/>
                </a:schemeClr>
              </a:solidFill>
              <a:round/>
            </a:ln>
            <a:effectLst/>
            <a:sp3d contourW="9525">
              <a:contourClr>
                <a:schemeClr val="accent1">
                  <a:lumMod val="75000"/>
                </a:schemeClr>
              </a:contourClr>
            </a:sp3d>
          </c:spPr>
          <c:invertIfNegative val="0"/>
          <c:dPt>
            <c:idx val="3"/>
            <c:invertIfNegative val="0"/>
            <c:bubble3D val="0"/>
            <c:spPr>
              <a:solidFill>
                <a:srgbClr val="FFFF00"/>
              </a:solidFill>
              <a:ln w="9525" cap="flat" cmpd="sng" algn="ctr">
                <a:solidFill>
                  <a:schemeClr val="accent1">
                    <a:lumMod val="75000"/>
                  </a:schemeClr>
                </a:solidFill>
                <a:round/>
              </a:ln>
              <a:effectLst/>
              <a:sp3d contourW="9525">
                <a:contourClr>
                  <a:schemeClr val="accent1">
                    <a:lumMod val="75000"/>
                  </a:schemeClr>
                </a:contourClr>
              </a:sp3d>
            </c:spPr>
            <c:extLst>
              <c:ext xmlns:c16="http://schemas.microsoft.com/office/drawing/2014/chart" uri="{C3380CC4-5D6E-409C-BE32-E72D297353CC}">
                <c16:uniqueId val="{00000001-5683-4AE8-B3F1-1E517CB3228F}"/>
              </c:ext>
            </c:extLst>
          </c:dPt>
          <c:dPt>
            <c:idx val="13"/>
            <c:invertIfNegative val="0"/>
            <c:bubble3D val="0"/>
            <c:spPr>
              <a:solidFill>
                <a:srgbClr val="FFFF00"/>
              </a:solidFill>
              <a:ln w="9525" cap="flat" cmpd="sng" algn="ctr">
                <a:solidFill>
                  <a:schemeClr val="accent1">
                    <a:lumMod val="75000"/>
                  </a:schemeClr>
                </a:solidFill>
                <a:round/>
              </a:ln>
              <a:effectLst/>
              <a:sp3d contourW="9525">
                <a:contourClr>
                  <a:schemeClr val="accent1">
                    <a:lumMod val="75000"/>
                  </a:schemeClr>
                </a:contourClr>
              </a:sp3d>
            </c:spPr>
            <c:extLst>
              <c:ext xmlns:c16="http://schemas.microsoft.com/office/drawing/2014/chart" uri="{C3380CC4-5D6E-409C-BE32-E72D297353CC}">
                <c16:uniqueId val="{00000003-5683-4AE8-B3F1-1E517CB3228F}"/>
              </c:ext>
            </c:extLst>
          </c:dPt>
          <c:dPt>
            <c:idx val="25"/>
            <c:invertIfNegative val="0"/>
            <c:bubble3D val="0"/>
            <c:spPr>
              <a:solidFill>
                <a:srgbClr val="FFFF00"/>
              </a:solidFill>
              <a:ln w="9525" cap="flat" cmpd="sng" algn="ctr">
                <a:solidFill>
                  <a:schemeClr val="accent1">
                    <a:lumMod val="75000"/>
                  </a:schemeClr>
                </a:solidFill>
                <a:round/>
              </a:ln>
              <a:effectLst/>
              <a:sp3d contourW="9525">
                <a:contourClr>
                  <a:schemeClr val="accent1">
                    <a:lumMod val="75000"/>
                  </a:schemeClr>
                </a:contourClr>
              </a:sp3d>
            </c:spPr>
            <c:extLst>
              <c:ext xmlns:c16="http://schemas.microsoft.com/office/drawing/2014/chart" uri="{C3380CC4-5D6E-409C-BE32-E72D297353CC}">
                <c16:uniqueId val="{00000005-5683-4AE8-B3F1-1E517CB3228F}"/>
              </c:ext>
            </c:extLst>
          </c:dPt>
          <c:dPt>
            <c:idx val="26"/>
            <c:invertIfNegative val="0"/>
            <c:bubble3D val="0"/>
            <c:spPr>
              <a:solidFill>
                <a:srgbClr val="FFFF00"/>
              </a:solidFill>
              <a:ln w="9525" cap="flat" cmpd="sng" algn="ctr">
                <a:solidFill>
                  <a:schemeClr val="accent1">
                    <a:lumMod val="75000"/>
                  </a:schemeClr>
                </a:solidFill>
                <a:round/>
              </a:ln>
              <a:effectLst/>
              <a:sp3d contourW="9525">
                <a:contourClr>
                  <a:schemeClr val="accent1">
                    <a:lumMod val="75000"/>
                  </a:schemeClr>
                </a:contourClr>
              </a:sp3d>
            </c:spPr>
            <c:extLst>
              <c:ext xmlns:c16="http://schemas.microsoft.com/office/drawing/2014/chart" uri="{C3380CC4-5D6E-409C-BE32-E72D297353CC}">
                <c16:uniqueId val="{00000007-5683-4AE8-B3F1-1E517CB3228F}"/>
              </c:ext>
            </c:extLst>
          </c:dPt>
          <c:dPt>
            <c:idx val="27"/>
            <c:invertIfNegative val="0"/>
            <c:bubble3D val="0"/>
            <c:spPr>
              <a:solidFill>
                <a:srgbClr val="FFFF00"/>
              </a:solidFill>
              <a:ln w="9525" cap="flat" cmpd="sng" algn="ctr">
                <a:solidFill>
                  <a:schemeClr val="accent1">
                    <a:lumMod val="75000"/>
                  </a:schemeClr>
                </a:solidFill>
                <a:round/>
              </a:ln>
              <a:effectLst/>
              <a:sp3d contourW="9525">
                <a:contourClr>
                  <a:schemeClr val="accent1">
                    <a:lumMod val="75000"/>
                  </a:schemeClr>
                </a:contourClr>
              </a:sp3d>
            </c:spPr>
            <c:extLst>
              <c:ext xmlns:c16="http://schemas.microsoft.com/office/drawing/2014/chart" uri="{C3380CC4-5D6E-409C-BE32-E72D297353CC}">
                <c16:uniqueId val="{00000009-5683-4AE8-B3F1-1E517CB3228F}"/>
              </c:ext>
            </c:extLst>
          </c:dPt>
          <c:dPt>
            <c:idx val="33"/>
            <c:invertIfNegative val="0"/>
            <c:bubble3D val="0"/>
            <c:spPr>
              <a:solidFill>
                <a:srgbClr val="FFFF00"/>
              </a:solidFill>
              <a:ln w="9525" cap="flat" cmpd="sng" algn="ctr">
                <a:solidFill>
                  <a:schemeClr val="accent1">
                    <a:lumMod val="75000"/>
                  </a:schemeClr>
                </a:solidFill>
                <a:round/>
              </a:ln>
              <a:effectLst/>
              <a:sp3d contourW="9525">
                <a:contourClr>
                  <a:schemeClr val="accent1">
                    <a:lumMod val="75000"/>
                  </a:schemeClr>
                </a:contourClr>
              </a:sp3d>
            </c:spPr>
            <c:extLst>
              <c:ext xmlns:c16="http://schemas.microsoft.com/office/drawing/2014/chart" uri="{C3380CC4-5D6E-409C-BE32-E72D297353CC}">
                <c16:uniqueId val="{0000000B-5683-4AE8-B3F1-1E517CB3228F}"/>
              </c:ext>
            </c:extLst>
          </c:dPt>
          <c:dPt>
            <c:idx val="34"/>
            <c:invertIfNegative val="0"/>
            <c:bubble3D val="0"/>
            <c:spPr>
              <a:solidFill>
                <a:srgbClr val="FFFF00"/>
              </a:solidFill>
              <a:ln w="9525" cap="flat" cmpd="sng" algn="ctr">
                <a:solidFill>
                  <a:schemeClr val="accent1">
                    <a:lumMod val="75000"/>
                  </a:schemeClr>
                </a:solidFill>
                <a:round/>
              </a:ln>
              <a:effectLst/>
              <a:sp3d contourW="9525">
                <a:contourClr>
                  <a:schemeClr val="accent1">
                    <a:lumMod val="75000"/>
                  </a:schemeClr>
                </a:contourClr>
              </a:sp3d>
            </c:spPr>
            <c:extLst>
              <c:ext xmlns:c16="http://schemas.microsoft.com/office/drawing/2014/chart" uri="{C3380CC4-5D6E-409C-BE32-E72D297353CC}">
                <c16:uniqueId val="{0000000D-5683-4AE8-B3F1-1E517CB3228F}"/>
              </c:ext>
            </c:extLst>
          </c:dPt>
          <c:dPt>
            <c:idx val="39"/>
            <c:invertIfNegative val="0"/>
            <c:bubble3D val="0"/>
            <c:spPr>
              <a:solidFill>
                <a:srgbClr val="FFFF00"/>
              </a:solidFill>
              <a:ln w="9525" cap="flat" cmpd="sng" algn="ctr">
                <a:solidFill>
                  <a:schemeClr val="accent1">
                    <a:lumMod val="75000"/>
                  </a:schemeClr>
                </a:solidFill>
                <a:round/>
              </a:ln>
              <a:effectLst/>
              <a:sp3d contourW="9525">
                <a:contourClr>
                  <a:schemeClr val="accent1">
                    <a:lumMod val="75000"/>
                  </a:schemeClr>
                </a:contourClr>
              </a:sp3d>
            </c:spPr>
            <c:extLst>
              <c:ext xmlns:c16="http://schemas.microsoft.com/office/drawing/2014/chart" uri="{C3380CC4-5D6E-409C-BE32-E72D297353CC}">
                <c16:uniqueId val="{0000000F-5683-4AE8-B3F1-1E517CB3228F}"/>
              </c:ext>
            </c:extLst>
          </c:dPt>
          <c:dPt>
            <c:idx val="40"/>
            <c:invertIfNegative val="0"/>
            <c:bubble3D val="0"/>
            <c:spPr>
              <a:solidFill>
                <a:srgbClr val="FFFF00"/>
              </a:solidFill>
              <a:ln w="9525" cap="flat" cmpd="sng" algn="ctr">
                <a:solidFill>
                  <a:schemeClr val="accent1">
                    <a:lumMod val="75000"/>
                  </a:schemeClr>
                </a:solidFill>
                <a:round/>
              </a:ln>
              <a:effectLst/>
              <a:sp3d contourW="9525">
                <a:contourClr>
                  <a:schemeClr val="accent1">
                    <a:lumMod val="75000"/>
                  </a:schemeClr>
                </a:contourClr>
              </a:sp3d>
            </c:spPr>
            <c:extLst>
              <c:ext xmlns:c16="http://schemas.microsoft.com/office/drawing/2014/chart" uri="{C3380CC4-5D6E-409C-BE32-E72D297353CC}">
                <c16:uniqueId val="{00000011-5683-4AE8-B3F1-1E517CB3228F}"/>
              </c:ext>
            </c:extLst>
          </c:dPt>
          <c:dLbls>
            <c:dLbl>
              <c:idx val="3"/>
              <c:tx>
                <c:rich>
                  <a:bodyPr/>
                  <a:lstStyle/>
                  <a:p>
                    <a:r>
                      <a:rPr lang="en-US"/>
                      <a:t>22</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5683-4AE8-B3F1-1E517CB3228F}"/>
                </c:ext>
              </c:extLst>
            </c:dLbl>
            <c:spPr>
              <a:solidFill>
                <a:sysClr val="windowText" lastClr="000000">
                  <a:lumMod val="65000"/>
                  <a:lumOff val="35000"/>
                  <a:alpha val="75000"/>
                </a:sysClr>
              </a:solidFill>
              <a:ln>
                <a:noFill/>
              </a:ln>
              <a:effectLst/>
            </c:spPr>
            <c:txPr>
              <a:bodyPr rot="0" spcFirstLastPara="1" vertOverflow="clip" horzOverflow="clip"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l-GR"/>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cat>
            <c:strRef>
              <c:f>(GR!$A$2:$A$34,GR!$A$35:$A$42,GR!$A$43)</c:f>
              <c:strCache>
                <c:ptCount val="42"/>
                <c:pt idx="1">
                  <c:v>1_1</c:v>
                </c:pt>
                <c:pt idx="2">
                  <c:v>1_10</c:v>
                </c:pt>
                <c:pt idx="3">
                  <c:v>1_11</c:v>
                </c:pt>
                <c:pt idx="4">
                  <c:v>1_12</c:v>
                </c:pt>
                <c:pt idx="5">
                  <c:v>1_13</c:v>
                </c:pt>
                <c:pt idx="6">
                  <c:v>1_14</c:v>
                </c:pt>
                <c:pt idx="7">
                  <c:v>1_15</c:v>
                </c:pt>
                <c:pt idx="8">
                  <c:v>1_16</c:v>
                </c:pt>
                <c:pt idx="9">
                  <c:v>1_2</c:v>
                </c:pt>
                <c:pt idx="10">
                  <c:v>1_20</c:v>
                </c:pt>
                <c:pt idx="11">
                  <c:v>1_21</c:v>
                </c:pt>
                <c:pt idx="12">
                  <c:v>1_23</c:v>
                </c:pt>
                <c:pt idx="13">
                  <c:v>1_24</c:v>
                </c:pt>
                <c:pt idx="14">
                  <c:v>1_3</c:v>
                </c:pt>
                <c:pt idx="15">
                  <c:v>1_4</c:v>
                </c:pt>
                <c:pt idx="16">
                  <c:v>1_5</c:v>
                </c:pt>
                <c:pt idx="17">
                  <c:v>1_9</c:v>
                </c:pt>
                <c:pt idx="18">
                  <c:v>10_1</c:v>
                </c:pt>
                <c:pt idx="19">
                  <c:v>11_2A</c:v>
                </c:pt>
                <c:pt idx="20">
                  <c:v>12_2</c:v>
                </c:pt>
                <c:pt idx="21">
                  <c:v>12_3</c:v>
                </c:pt>
                <c:pt idx="22">
                  <c:v>13_1</c:v>
                </c:pt>
                <c:pt idx="23">
                  <c:v>15_2</c:v>
                </c:pt>
                <c:pt idx="24">
                  <c:v>16_1</c:v>
                </c:pt>
                <c:pt idx="25">
                  <c:v>5_1</c:v>
                </c:pt>
                <c:pt idx="26">
                  <c:v>5_2</c:v>
                </c:pt>
                <c:pt idx="27">
                  <c:v>7_1</c:v>
                </c:pt>
                <c:pt idx="28">
                  <c:v>8_1</c:v>
                </c:pt>
                <c:pt idx="29">
                  <c:v>8_2</c:v>
                </c:pt>
                <c:pt idx="30">
                  <c:v>8_3</c:v>
                </c:pt>
                <c:pt idx="31">
                  <c:v>8_4</c:v>
                </c:pt>
                <c:pt idx="32">
                  <c:v>8_5</c:v>
                </c:pt>
                <c:pt idx="33">
                  <c:v>8_9_1</c:v>
                </c:pt>
                <c:pt idx="34">
                  <c:v>8_9_2</c:v>
                </c:pt>
                <c:pt idx="35">
                  <c:v>8_9_4</c:v>
                </c:pt>
                <c:pt idx="36">
                  <c:v>8_9_5</c:v>
                </c:pt>
                <c:pt idx="37">
                  <c:v>8_9_6</c:v>
                </c:pt>
                <c:pt idx="38">
                  <c:v>8_9_7</c:v>
                </c:pt>
                <c:pt idx="39">
                  <c:v>8_9_8</c:v>
                </c:pt>
                <c:pt idx="40">
                  <c:v>8_9_9</c:v>
                </c:pt>
                <c:pt idx="41">
                  <c:v>Flat rate</c:v>
                </c:pt>
              </c:strCache>
            </c:strRef>
          </c:cat>
          <c:val>
            <c:numRef>
              <c:f>(GR!$D$2:$D$34,GR!$D$35:$D$42,GR!$D$43)</c:f>
              <c:numCache>
                <c:formatCode>General</c:formatCode>
                <c:ptCount val="42"/>
                <c:pt idx="1">
                  <c:v>5</c:v>
                </c:pt>
                <c:pt idx="2">
                  <c:v>10</c:v>
                </c:pt>
                <c:pt idx="3">
                  <c:v>24</c:v>
                </c:pt>
                <c:pt idx="4">
                  <c:v>1</c:v>
                </c:pt>
                <c:pt idx="5">
                  <c:v>3</c:v>
                </c:pt>
                <c:pt idx="6">
                  <c:v>2</c:v>
                </c:pt>
                <c:pt idx="7">
                  <c:v>1</c:v>
                </c:pt>
                <c:pt idx="8">
                  <c:v>5</c:v>
                </c:pt>
                <c:pt idx="9">
                  <c:v>2</c:v>
                </c:pt>
                <c:pt idx="10">
                  <c:v>1</c:v>
                </c:pt>
                <c:pt idx="11">
                  <c:v>1</c:v>
                </c:pt>
                <c:pt idx="12">
                  <c:v>3</c:v>
                </c:pt>
                <c:pt idx="13">
                  <c:v>21</c:v>
                </c:pt>
                <c:pt idx="14">
                  <c:v>7</c:v>
                </c:pt>
                <c:pt idx="15">
                  <c:v>2</c:v>
                </c:pt>
                <c:pt idx="16">
                  <c:v>2</c:v>
                </c:pt>
                <c:pt idx="17">
                  <c:v>1</c:v>
                </c:pt>
                <c:pt idx="18">
                  <c:v>1</c:v>
                </c:pt>
                <c:pt idx="19">
                  <c:v>2</c:v>
                </c:pt>
                <c:pt idx="20">
                  <c:v>10</c:v>
                </c:pt>
                <c:pt idx="21">
                  <c:v>7</c:v>
                </c:pt>
                <c:pt idx="22">
                  <c:v>3</c:v>
                </c:pt>
                <c:pt idx="23">
                  <c:v>1</c:v>
                </c:pt>
                <c:pt idx="24">
                  <c:v>6</c:v>
                </c:pt>
                <c:pt idx="25">
                  <c:v>33</c:v>
                </c:pt>
                <c:pt idx="26">
                  <c:v>19</c:v>
                </c:pt>
                <c:pt idx="27">
                  <c:v>32</c:v>
                </c:pt>
                <c:pt idx="28">
                  <c:v>10</c:v>
                </c:pt>
                <c:pt idx="29">
                  <c:v>12</c:v>
                </c:pt>
                <c:pt idx="30">
                  <c:v>12</c:v>
                </c:pt>
                <c:pt idx="31">
                  <c:v>3</c:v>
                </c:pt>
                <c:pt idx="32">
                  <c:v>6</c:v>
                </c:pt>
                <c:pt idx="33">
                  <c:v>21</c:v>
                </c:pt>
                <c:pt idx="34">
                  <c:v>66</c:v>
                </c:pt>
                <c:pt idx="35">
                  <c:v>8</c:v>
                </c:pt>
                <c:pt idx="36">
                  <c:v>7</c:v>
                </c:pt>
                <c:pt idx="37">
                  <c:v>2</c:v>
                </c:pt>
                <c:pt idx="38">
                  <c:v>2</c:v>
                </c:pt>
                <c:pt idx="39">
                  <c:v>40</c:v>
                </c:pt>
                <c:pt idx="40">
                  <c:v>34</c:v>
                </c:pt>
                <c:pt idx="41">
                  <c:v>9</c:v>
                </c:pt>
              </c:numCache>
            </c:numRef>
          </c:val>
          <c:extLst>
            <c:ext xmlns:c16="http://schemas.microsoft.com/office/drawing/2014/chart" uri="{C3380CC4-5D6E-409C-BE32-E72D297353CC}">
              <c16:uniqueId val="{00000012-5683-4AE8-B3F1-1E517CB3228F}"/>
            </c:ext>
          </c:extLst>
        </c:ser>
        <c:dLbls>
          <c:showLegendKey val="0"/>
          <c:showVal val="0"/>
          <c:showCatName val="0"/>
          <c:showSerName val="0"/>
          <c:showPercent val="0"/>
          <c:showBubbleSize val="0"/>
        </c:dLbls>
        <c:gapWidth val="65"/>
        <c:shape val="box"/>
        <c:axId val="981377663"/>
        <c:axId val="981383423"/>
        <c:axId val="0"/>
      </c:bar3DChart>
      <c:catAx>
        <c:axId val="981377663"/>
        <c:scaling>
          <c:orientation val="minMax"/>
        </c:scaling>
        <c:delete val="0"/>
        <c:axPos val="b"/>
        <c:title>
          <c:tx>
            <c:rich>
              <a:bodyPr rot="0" spcFirstLastPara="1" vertOverflow="ellipsis" vert="horz" wrap="square" anchor="ctr" anchorCtr="1"/>
              <a:lstStyle/>
              <a:p>
                <a:pPr>
                  <a:defRPr sz="1200" b="1" i="0" u="none" strike="noStrike" kern="1200" baseline="0">
                    <a:solidFill>
                      <a:schemeClr val="dk1">
                        <a:lumMod val="75000"/>
                        <a:lumOff val="25000"/>
                      </a:schemeClr>
                    </a:solidFill>
                    <a:latin typeface="+mn-lt"/>
                    <a:ea typeface="+mn-ea"/>
                    <a:cs typeface="+mn-cs"/>
                  </a:defRPr>
                </a:pPr>
                <a:r>
                  <a:rPr lang="en-US" sz="1200"/>
                  <a:t>Finding Code</a:t>
                </a:r>
              </a:p>
            </c:rich>
          </c:tx>
          <c:overlay val="0"/>
          <c:spPr>
            <a:noFill/>
            <a:ln>
              <a:noFill/>
            </a:ln>
            <a:effectLst/>
          </c:spPr>
          <c:txPr>
            <a:bodyPr rot="0" spcFirstLastPara="1" vertOverflow="ellipsis" vert="horz" wrap="square" anchor="ctr" anchorCtr="1"/>
            <a:lstStyle/>
            <a:p>
              <a:pPr>
                <a:defRPr sz="1200" b="1" i="0" u="none" strike="noStrike" kern="1200" baseline="0">
                  <a:solidFill>
                    <a:schemeClr val="dk1">
                      <a:lumMod val="75000"/>
                      <a:lumOff val="25000"/>
                    </a:schemeClr>
                  </a:solidFill>
                  <a:latin typeface="+mn-lt"/>
                  <a:ea typeface="+mn-ea"/>
                  <a:cs typeface="+mn-cs"/>
                </a:defRPr>
              </a:pPr>
              <a:endParaRPr lang="el-GR"/>
            </a:p>
          </c:txPr>
        </c:title>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900" b="0" i="0" u="none" strike="noStrike" kern="1200" cap="all" baseline="0">
                <a:solidFill>
                  <a:schemeClr val="dk1">
                    <a:lumMod val="75000"/>
                    <a:lumOff val="25000"/>
                  </a:schemeClr>
                </a:solidFill>
                <a:latin typeface="+mn-lt"/>
                <a:ea typeface="+mn-ea"/>
                <a:cs typeface="+mn-cs"/>
              </a:defRPr>
            </a:pPr>
            <a:endParaRPr lang="el-GR"/>
          </a:p>
        </c:txPr>
        <c:crossAx val="981383423"/>
        <c:crosses val="autoZero"/>
        <c:auto val="1"/>
        <c:lblAlgn val="ctr"/>
        <c:lblOffset val="100"/>
        <c:noMultiLvlLbl val="0"/>
      </c:catAx>
      <c:valAx>
        <c:axId val="981383423"/>
        <c:scaling>
          <c:orientation val="minMax"/>
        </c:scaling>
        <c:delete val="0"/>
        <c:axPos val="l"/>
        <c:majorGridlines>
          <c:spPr>
            <a:ln w="9525" cap="flat" cmpd="sng" algn="ctr">
              <a:solidFill>
                <a:schemeClr val="dk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el-GR"/>
          </a:p>
        </c:txPr>
        <c:crossAx val="981377663"/>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l-GR"/>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GR!$C$1</c:f>
              <c:strCache>
                <c:ptCount val="1"/>
                <c:pt idx="0">
                  <c:v>NON ELIGIBLE AMOUNT</c:v>
                </c:pt>
              </c:strCache>
            </c:strRef>
          </c:tx>
          <c:spPr>
            <a:ln w="34925" cap="rnd">
              <a:solidFill>
                <a:schemeClr val="lt1"/>
              </a:solidFill>
              <a:round/>
            </a:ln>
            <a:effectLst>
              <a:outerShdw dist="25400" dir="2700000" algn="tl" rotWithShape="0">
                <a:schemeClr val="accent1"/>
              </a:outerShdw>
            </a:effectLst>
          </c:spPr>
          <c:marker>
            <c:symbol val="none"/>
          </c:marker>
          <c:dLbls>
            <c:dLbl>
              <c:idx val="3"/>
              <c:layout>
                <c:manualLayout>
                  <c:x val="-3.290097795236744E-2"/>
                  <c:y val="-2.0982371503626619E-2"/>
                </c:manualLayout>
              </c:layout>
              <c:spPr>
                <a:solidFill>
                  <a:srgbClr val="FFFF00"/>
                </a:solid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ysClr val="windowText" lastClr="000000"/>
                      </a:solidFill>
                      <a:latin typeface="+mn-lt"/>
                      <a:ea typeface="+mn-ea"/>
                      <a:cs typeface="+mn-cs"/>
                    </a:defRPr>
                  </a:pPr>
                  <a:endParaRPr lang="el-GR"/>
                </a:p>
              </c:txPr>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28A5-4B1B-9F3C-135B724610F4}"/>
                </c:ext>
              </c:extLst>
            </c:dLbl>
            <c:dLbl>
              <c:idx val="8"/>
              <c:layout>
                <c:manualLayout>
                  <c:x val="-4.0260684274973306E-2"/>
                  <c:y val="-5.7224649555346349E-3"/>
                </c:manualLayout>
              </c:layout>
              <c:spPr>
                <a:solidFill>
                  <a:srgbClr val="FFFF00"/>
                </a:solid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ysClr val="windowText" lastClr="000000"/>
                      </a:solidFill>
                      <a:latin typeface="+mn-lt"/>
                      <a:ea typeface="+mn-ea"/>
                      <a:cs typeface="+mn-cs"/>
                    </a:defRPr>
                  </a:pPr>
                  <a:endParaRPr lang="el-GR"/>
                </a:p>
              </c:txPr>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8A5-4B1B-9F3C-135B724610F4}"/>
                </c:ext>
              </c:extLst>
            </c:dLbl>
            <c:dLbl>
              <c:idx val="9"/>
              <c:layout>
                <c:manualLayout>
                  <c:x val="-1.2048476704984145E-2"/>
                  <c:y val="-1.9074883185114983E-2"/>
                </c:manualLayout>
              </c:layout>
              <c:spPr>
                <a:solidFill>
                  <a:srgbClr val="FFFF00"/>
                </a:solid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ysClr val="windowText" lastClr="000000"/>
                      </a:solidFill>
                      <a:latin typeface="+mn-lt"/>
                      <a:ea typeface="+mn-ea"/>
                      <a:cs typeface="+mn-cs"/>
                    </a:defRPr>
                  </a:pPr>
                  <a:endParaRPr lang="el-GR"/>
                </a:p>
              </c:txPr>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28A5-4B1B-9F3C-135B724610F4}"/>
                </c:ext>
              </c:extLst>
            </c:dLbl>
            <c:dLbl>
              <c:idx val="13"/>
              <c:layout>
                <c:manualLayout>
                  <c:x val="-6.44612668832929E-2"/>
                  <c:y val="-7.8316262032646338E-3"/>
                </c:manualLayout>
              </c:layout>
              <c:spPr>
                <a:solidFill>
                  <a:srgbClr val="FFFF00"/>
                </a:solid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ysClr val="windowText" lastClr="000000"/>
                      </a:solidFill>
                      <a:latin typeface="+mn-lt"/>
                      <a:ea typeface="+mn-ea"/>
                      <a:cs typeface="+mn-cs"/>
                    </a:defRPr>
                  </a:pPr>
                  <a:endParaRPr lang="el-GR"/>
                </a:p>
              </c:txPr>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8A5-4B1B-9F3C-135B724610F4}"/>
                </c:ext>
              </c:extLst>
            </c:dLbl>
            <c:dLbl>
              <c:idx val="25"/>
              <c:spPr>
                <a:solidFill>
                  <a:srgbClr val="FFFF00"/>
                </a:solid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ysClr val="windowText" lastClr="000000"/>
                      </a:solidFill>
                      <a:latin typeface="+mn-lt"/>
                      <a:ea typeface="+mn-ea"/>
                      <a:cs typeface="+mn-cs"/>
                    </a:defRPr>
                  </a:pPr>
                  <a:endParaRPr lang="el-GR"/>
                </a:p>
              </c:txPr>
              <c:dLblPos val="ctr"/>
              <c:showLegendKey val="0"/>
              <c:showVal val="1"/>
              <c:showCatName val="0"/>
              <c:showSerName val="0"/>
              <c:showPercent val="0"/>
              <c:showBubbleSize val="0"/>
              <c:extLst>
                <c:ext xmlns:c16="http://schemas.microsoft.com/office/drawing/2014/chart" uri="{C3380CC4-5D6E-409C-BE32-E72D297353CC}">
                  <c16:uniqueId val="{00000004-28A5-4B1B-9F3C-135B724610F4}"/>
                </c:ext>
              </c:extLst>
            </c:dLbl>
            <c:dLbl>
              <c:idx val="26"/>
              <c:spPr>
                <a:solidFill>
                  <a:srgbClr val="FFFF00"/>
                </a:solid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ysClr val="windowText" lastClr="000000"/>
                      </a:solidFill>
                      <a:latin typeface="+mn-lt"/>
                      <a:ea typeface="+mn-ea"/>
                      <a:cs typeface="+mn-cs"/>
                    </a:defRPr>
                  </a:pPr>
                  <a:endParaRPr lang="el-GR"/>
                </a:p>
              </c:txPr>
              <c:dLblPos val="ctr"/>
              <c:showLegendKey val="0"/>
              <c:showVal val="1"/>
              <c:showCatName val="0"/>
              <c:showSerName val="0"/>
              <c:showPercent val="0"/>
              <c:showBubbleSize val="0"/>
              <c:extLst>
                <c:ext xmlns:c16="http://schemas.microsoft.com/office/drawing/2014/chart" uri="{C3380CC4-5D6E-409C-BE32-E72D297353CC}">
                  <c16:uniqueId val="{00000005-28A5-4B1B-9F3C-135B724610F4}"/>
                </c:ext>
              </c:extLst>
            </c:dLbl>
            <c:dLbl>
              <c:idx val="27"/>
              <c:layout>
                <c:manualLayout>
                  <c:x val="3.554100698940299E-3"/>
                  <c:y val="0"/>
                </c:manualLayout>
              </c:layout>
              <c:spPr>
                <a:solidFill>
                  <a:srgbClr val="FFFF00"/>
                </a:solid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ysClr val="windowText" lastClr="000000"/>
                      </a:solidFill>
                      <a:latin typeface="+mn-lt"/>
                      <a:ea typeface="+mn-ea"/>
                      <a:cs typeface="+mn-cs"/>
                    </a:defRPr>
                  </a:pPr>
                  <a:endParaRPr lang="el-GR"/>
                </a:p>
              </c:txPr>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28A5-4B1B-9F3C-135B724610F4}"/>
                </c:ext>
              </c:extLst>
            </c:dLbl>
            <c:dLbl>
              <c:idx val="33"/>
              <c:spPr>
                <a:solidFill>
                  <a:srgbClr val="FFFF00"/>
                </a:solid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ysClr val="windowText" lastClr="000000"/>
                      </a:solidFill>
                      <a:latin typeface="+mn-lt"/>
                      <a:ea typeface="+mn-ea"/>
                      <a:cs typeface="+mn-cs"/>
                    </a:defRPr>
                  </a:pPr>
                  <a:endParaRPr lang="el-GR"/>
                </a:p>
              </c:txPr>
              <c:dLblPos val="ctr"/>
              <c:showLegendKey val="0"/>
              <c:showVal val="1"/>
              <c:showCatName val="0"/>
              <c:showSerName val="0"/>
              <c:showPercent val="0"/>
              <c:showBubbleSize val="0"/>
              <c:extLst>
                <c:ext xmlns:c16="http://schemas.microsoft.com/office/drawing/2014/chart" uri="{C3380CC4-5D6E-409C-BE32-E72D297353CC}">
                  <c16:uniqueId val="{00000007-28A5-4B1B-9F3C-135B724610F4}"/>
                </c:ext>
              </c:extLst>
            </c:dLbl>
            <c:dLbl>
              <c:idx val="39"/>
              <c:spPr>
                <a:solidFill>
                  <a:srgbClr val="FFFF00"/>
                </a:solid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ysClr val="windowText" lastClr="000000"/>
                      </a:solidFill>
                      <a:latin typeface="+mn-lt"/>
                      <a:ea typeface="+mn-ea"/>
                      <a:cs typeface="+mn-cs"/>
                    </a:defRPr>
                  </a:pPr>
                  <a:endParaRPr lang="el-GR"/>
                </a:p>
              </c:txPr>
              <c:dLblPos val="ctr"/>
              <c:showLegendKey val="0"/>
              <c:showVal val="1"/>
              <c:showCatName val="0"/>
              <c:showSerName val="0"/>
              <c:showPercent val="0"/>
              <c:showBubbleSize val="0"/>
              <c:extLst>
                <c:ext xmlns:c16="http://schemas.microsoft.com/office/drawing/2014/chart" uri="{C3380CC4-5D6E-409C-BE32-E72D297353CC}">
                  <c16:uniqueId val="{00000008-28A5-4B1B-9F3C-135B724610F4}"/>
                </c:ext>
              </c:extLst>
            </c:dLbl>
            <c:dLbl>
              <c:idx val="40"/>
              <c:spPr>
                <a:solidFill>
                  <a:srgbClr val="FFFF00"/>
                </a:solid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ysClr val="windowText" lastClr="000000"/>
                      </a:solidFill>
                      <a:latin typeface="+mn-lt"/>
                      <a:ea typeface="+mn-ea"/>
                      <a:cs typeface="+mn-cs"/>
                    </a:defRPr>
                  </a:pPr>
                  <a:endParaRPr lang="el-GR"/>
                </a:p>
              </c:txPr>
              <c:dLblPos val="ctr"/>
              <c:showLegendKey val="0"/>
              <c:showVal val="1"/>
              <c:showCatName val="0"/>
              <c:showSerName val="0"/>
              <c:showPercent val="0"/>
              <c:showBubbleSize val="0"/>
              <c:extLst>
                <c:ext xmlns:c16="http://schemas.microsoft.com/office/drawing/2014/chart" uri="{C3380CC4-5D6E-409C-BE32-E72D297353CC}">
                  <c16:uniqueId val="{00000009-28A5-4B1B-9F3C-135B724610F4}"/>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l-G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accent1">
                          <a:lumMod val="60000"/>
                          <a:lumOff val="40000"/>
                        </a:schemeClr>
                      </a:solidFill>
                    </a:ln>
                    <a:effectLst/>
                  </c:spPr>
                </c15:leaderLines>
              </c:ext>
            </c:extLst>
          </c:dLbls>
          <c:cat>
            <c:strRef>
              <c:f>GR!$A$2:$A$43</c:f>
              <c:strCache>
                <c:ptCount val="42"/>
                <c:pt idx="1">
                  <c:v>1_1</c:v>
                </c:pt>
                <c:pt idx="2">
                  <c:v>1_10</c:v>
                </c:pt>
                <c:pt idx="3">
                  <c:v>1_11</c:v>
                </c:pt>
                <c:pt idx="4">
                  <c:v>1_12</c:v>
                </c:pt>
                <c:pt idx="5">
                  <c:v>1_13</c:v>
                </c:pt>
                <c:pt idx="6">
                  <c:v>1_14</c:v>
                </c:pt>
                <c:pt idx="7">
                  <c:v>1_15</c:v>
                </c:pt>
                <c:pt idx="8">
                  <c:v>1_16</c:v>
                </c:pt>
                <c:pt idx="9">
                  <c:v>1_2</c:v>
                </c:pt>
                <c:pt idx="10">
                  <c:v>1_20</c:v>
                </c:pt>
                <c:pt idx="11">
                  <c:v>1_21</c:v>
                </c:pt>
                <c:pt idx="12">
                  <c:v>1_23</c:v>
                </c:pt>
                <c:pt idx="13">
                  <c:v>1_24</c:v>
                </c:pt>
                <c:pt idx="14">
                  <c:v>1_3</c:v>
                </c:pt>
                <c:pt idx="15">
                  <c:v>1_4</c:v>
                </c:pt>
                <c:pt idx="16">
                  <c:v>1_5</c:v>
                </c:pt>
                <c:pt idx="17">
                  <c:v>1_9</c:v>
                </c:pt>
                <c:pt idx="18">
                  <c:v>10_1</c:v>
                </c:pt>
                <c:pt idx="19">
                  <c:v>11_2A</c:v>
                </c:pt>
                <c:pt idx="20">
                  <c:v>12_2</c:v>
                </c:pt>
                <c:pt idx="21">
                  <c:v>12_3</c:v>
                </c:pt>
                <c:pt idx="22">
                  <c:v>13_1</c:v>
                </c:pt>
                <c:pt idx="23">
                  <c:v>15_2</c:v>
                </c:pt>
                <c:pt idx="24">
                  <c:v>16_1</c:v>
                </c:pt>
                <c:pt idx="25">
                  <c:v>5_1</c:v>
                </c:pt>
                <c:pt idx="26">
                  <c:v>5_2</c:v>
                </c:pt>
                <c:pt idx="27">
                  <c:v>7_1</c:v>
                </c:pt>
                <c:pt idx="28">
                  <c:v>8_1</c:v>
                </c:pt>
                <c:pt idx="29">
                  <c:v>8_2</c:v>
                </c:pt>
                <c:pt idx="30">
                  <c:v>8_3</c:v>
                </c:pt>
                <c:pt idx="31">
                  <c:v>8_4</c:v>
                </c:pt>
                <c:pt idx="32">
                  <c:v>8_5</c:v>
                </c:pt>
                <c:pt idx="33">
                  <c:v>8_9_1</c:v>
                </c:pt>
                <c:pt idx="34">
                  <c:v>8_9_2</c:v>
                </c:pt>
                <c:pt idx="35">
                  <c:v>8_9_4</c:v>
                </c:pt>
                <c:pt idx="36">
                  <c:v>8_9_5</c:v>
                </c:pt>
                <c:pt idx="37">
                  <c:v>8_9_6</c:v>
                </c:pt>
                <c:pt idx="38">
                  <c:v>8_9_7</c:v>
                </c:pt>
                <c:pt idx="39">
                  <c:v>8_9_8</c:v>
                </c:pt>
                <c:pt idx="40">
                  <c:v>8_9_9</c:v>
                </c:pt>
                <c:pt idx="41">
                  <c:v>Flat rate</c:v>
                </c:pt>
              </c:strCache>
            </c:strRef>
          </c:cat>
          <c:val>
            <c:numRef>
              <c:f>GR!$C$2:$C$43</c:f>
              <c:numCache>
                <c:formatCode>#,##0.00</c:formatCode>
                <c:ptCount val="42"/>
                <c:pt idx="1">
                  <c:v>54052.59</c:v>
                </c:pt>
                <c:pt idx="2">
                  <c:v>21570.03</c:v>
                </c:pt>
                <c:pt idx="3">
                  <c:v>74075.03</c:v>
                </c:pt>
                <c:pt idx="4">
                  <c:v>6200</c:v>
                </c:pt>
                <c:pt idx="5">
                  <c:v>4241.49</c:v>
                </c:pt>
                <c:pt idx="6">
                  <c:v>13216.75</c:v>
                </c:pt>
                <c:pt idx="7">
                  <c:v>902.95</c:v>
                </c:pt>
                <c:pt idx="8">
                  <c:v>67718.399999999994</c:v>
                </c:pt>
                <c:pt idx="9">
                  <c:v>71621.25</c:v>
                </c:pt>
                <c:pt idx="10">
                  <c:v>8183.12</c:v>
                </c:pt>
                <c:pt idx="11">
                  <c:v>106.9</c:v>
                </c:pt>
                <c:pt idx="12">
                  <c:v>660.4</c:v>
                </c:pt>
                <c:pt idx="13">
                  <c:v>315070.03000000003</c:v>
                </c:pt>
                <c:pt idx="14">
                  <c:v>23743.97</c:v>
                </c:pt>
                <c:pt idx="15">
                  <c:v>14091.93</c:v>
                </c:pt>
                <c:pt idx="16">
                  <c:v>7080.58</c:v>
                </c:pt>
                <c:pt idx="17">
                  <c:v>1799.97</c:v>
                </c:pt>
                <c:pt idx="18">
                  <c:v>1413.5</c:v>
                </c:pt>
                <c:pt idx="19">
                  <c:v>0</c:v>
                </c:pt>
                <c:pt idx="20">
                  <c:v>5399.94</c:v>
                </c:pt>
                <c:pt idx="21">
                  <c:v>25854.42</c:v>
                </c:pt>
                <c:pt idx="22">
                  <c:v>6465.32</c:v>
                </c:pt>
                <c:pt idx="23">
                  <c:v>0</c:v>
                </c:pt>
                <c:pt idx="24">
                  <c:v>36022.58</c:v>
                </c:pt>
                <c:pt idx="25">
                  <c:v>174179.31</c:v>
                </c:pt>
                <c:pt idx="26">
                  <c:v>106246.45</c:v>
                </c:pt>
                <c:pt idx="27">
                  <c:v>104378.14</c:v>
                </c:pt>
                <c:pt idx="28">
                  <c:v>24414.21</c:v>
                </c:pt>
                <c:pt idx="29">
                  <c:v>15214.59</c:v>
                </c:pt>
                <c:pt idx="30">
                  <c:v>9247.06</c:v>
                </c:pt>
                <c:pt idx="31">
                  <c:v>1082.55</c:v>
                </c:pt>
                <c:pt idx="32">
                  <c:v>12277.18</c:v>
                </c:pt>
                <c:pt idx="33">
                  <c:v>66834.38</c:v>
                </c:pt>
                <c:pt idx="34">
                  <c:v>32197.360000000001</c:v>
                </c:pt>
                <c:pt idx="35">
                  <c:v>11499.16</c:v>
                </c:pt>
                <c:pt idx="36">
                  <c:v>22242.75</c:v>
                </c:pt>
                <c:pt idx="37">
                  <c:v>627.33000000000004</c:v>
                </c:pt>
                <c:pt idx="38">
                  <c:v>10629.2</c:v>
                </c:pt>
                <c:pt idx="39">
                  <c:v>95391.66</c:v>
                </c:pt>
                <c:pt idx="40">
                  <c:v>185125.88</c:v>
                </c:pt>
                <c:pt idx="41">
                  <c:v>4966.38</c:v>
                </c:pt>
              </c:numCache>
            </c:numRef>
          </c:val>
          <c:smooth val="0"/>
          <c:extLst>
            <c:ext xmlns:c16="http://schemas.microsoft.com/office/drawing/2014/chart" uri="{C3380CC4-5D6E-409C-BE32-E72D297353CC}">
              <c16:uniqueId val="{0000000A-28A5-4B1B-9F3C-135B724610F4}"/>
            </c:ext>
          </c:extLst>
        </c:ser>
        <c:dLbls>
          <c:dLblPos val="ctr"/>
          <c:showLegendKey val="0"/>
          <c:showVal val="1"/>
          <c:showCatName val="0"/>
          <c:showSerName val="0"/>
          <c:showPercent val="0"/>
          <c:showBubbleSize val="0"/>
        </c:dLbls>
        <c:dropLines>
          <c:spPr>
            <a:ln w="9525" cap="flat" cmpd="sng" algn="ctr">
              <a:gradFill>
                <a:gsLst>
                  <a:gs pos="0">
                    <a:schemeClr val="lt1"/>
                  </a:gs>
                  <a:gs pos="100000">
                    <a:schemeClr val="lt1">
                      <a:alpha val="0"/>
                    </a:schemeClr>
                  </a:gs>
                </a:gsLst>
                <a:lin ang="5400000" scaled="0"/>
              </a:gradFill>
              <a:round/>
            </a:ln>
            <a:effectLst/>
          </c:spPr>
        </c:dropLines>
        <c:smooth val="0"/>
        <c:axId val="991337903"/>
        <c:axId val="991335503"/>
      </c:lineChart>
      <c:catAx>
        <c:axId val="991337903"/>
        <c:scaling>
          <c:orientation val="minMax"/>
        </c:scaling>
        <c:delete val="0"/>
        <c:axPos val="b"/>
        <c:numFmt formatCode="General" sourceLinked="1"/>
        <c:majorTickMark val="none"/>
        <c:minorTickMark val="none"/>
        <c:tickLblPos val="nextTo"/>
        <c:spPr>
          <a:noFill/>
          <a:ln w="12700" cap="flat" cmpd="sng" algn="ctr">
            <a:solidFill>
              <a:schemeClr val="lt1"/>
            </a:solidFill>
            <a:round/>
          </a:ln>
          <a:effectLst/>
        </c:spPr>
        <c:txPr>
          <a:bodyPr rot="-60000000" spcFirstLastPara="1" vertOverflow="ellipsis" vert="horz" wrap="square" anchor="ctr" anchorCtr="1"/>
          <a:lstStyle/>
          <a:p>
            <a:pPr>
              <a:defRPr sz="900" b="0" i="0" u="none" strike="noStrike" kern="1200" spc="100" baseline="0">
                <a:solidFill>
                  <a:schemeClr val="lt1"/>
                </a:solidFill>
                <a:latin typeface="+mn-lt"/>
                <a:ea typeface="+mn-ea"/>
                <a:cs typeface="+mn-cs"/>
              </a:defRPr>
            </a:pPr>
            <a:endParaRPr lang="el-GR"/>
          </a:p>
        </c:txPr>
        <c:crossAx val="991335503"/>
        <c:crosses val="autoZero"/>
        <c:auto val="1"/>
        <c:lblAlgn val="ctr"/>
        <c:lblOffset val="100"/>
        <c:noMultiLvlLbl val="0"/>
      </c:catAx>
      <c:valAx>
        <c:axId val="991335503"/>
        <c:scaling>
          <c:orientation val="minMax"/>
        </c:scaling>
        <c:delete val="0"/>
        <c:axPos val="l"/>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lt1"/>
                </a:solidFill>
                <a:latin typeface="+mn-lt"/>
                <a:ea typeface="+mn-ea"/>
                <a:cs typeface="+mn-cs"/>
              </a:defRPr>
            </a:pPr>
            <a:endParaRPr lang="el-GR"/>
          </a:p>
        </c:txPr>
        <c:crossAx val="991337903"/>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accent4">
        <a:lumMod val="60000"/>
        <a:lumOff val="40000"/>
      </a:schemeClr>
    </a:solidFill>
    <a:ln w="9525" cap="flat" cmpd="sng" algn="ctr">
      <a:solidFill>
        <a:schemeClr val="accent1"/>
      </a:solidFill>
      <a:round/>
    </a:ln>
    <a:effectLst/>
  </c:spPr>
  <c:txPr>
    <a:bodyPr/>
    <a:lstStyle/>
    <a:p>
      <a:pPr>
        <a:defRPr/>
      </a:pPr>
      <a:endParaRPr lang="el-GR"/>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US" sz="1800" b="1" i="0" u="none" strike="noStrike" kern="1200" baseline="0" dirty="0">
                <a:solidFill>
                  <a:sysClr val="windowText" lastClr="000000">
                    <a:lumMod val="75000"/>
                    <a:lumOff val="25000"/>
                  </a:sysClr>
                </a:solidFill>
              </a:rPr>
              <a:t>Type of findings vs number of occurrences - all countries</a:t>
            </a:r>
          </a:p>
        </c:rich>
      </c:tx>
      <c:layout>
        <c:manualLayout>
          <c:xMode val="edge"/>
          <c:yMode val="edge"/>
          <c:x val="0.22837951803419484"/>
          <c:y val="2.3823271482064062E-2"/>
        </c:manualLayout>
      </c:layout>
      <c:overlay val="0"/>
      <c:spPr>
        <a:solidFill>
          <a:schemeClr val="bg1">
            <a:lumMod val="85000"/>
          </a:schemeClr>
        </a:solidFill>
        <a:ln w="12700">
          <a:solidFill>
            <a:schemeClr val="tx1"/>
          </a:solid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l-GR"/>
        </a:p>
      </c:txPr>
    </c:title>
    <c:autoTitleDeleted val="0"/>
    <c:view3D>
      <c:rotX val="0"/>
      <c:rotY val="0"/>
      <c:depthPercent val="60"/>
      <c:rAngAx val="0"/>
      <c:perspective val="100"/>
    </c:view3D>
    <c:floor>
      <c:thickness val="0"/>
      <c:spPr>
        <a:solidFill>
          <a:schemeClr val="lt1">
            <a:lumMod val="95000"/>
          </a:schemeClr>
        </a:solid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3.8199690600925207E-2"/>
          <c:y val="3.2039598520460899E-2"/>
          <c:w val="0.93259253316009849"/>
          <c:h val="0.88671106153806512"/>
        </c:manualLayout>
      </c:layout>
      <c:bar3DChart>
        <c:barDir val="col"/>
        <c:grouping val="standard"/>
        <c:varyColors val="0"/>
        <c:ser>
          <c:idx val="0"/>
          <c:order val="0"/>
          <c:tx>
            <c:strRef>
              <c:f>TOTAL!$D$1</c:f>
              <c:strCache>
                <c:ptCount val="1"/>
                <c:pt idx="0">
                  <c:v>NUMBER OF BENEFICIARIES</c:v>
                </c:pt>
              </c:strCache>
            </c:strRef>
          </c:tx>
          <c:spPr>
            <a:solidFill>
              <a:schemeClr val="accent1">
                <a:alpha val="85000"/>
              </a:schemeClr>
            </a:solidFill>
            <a:ln w="9525" cap="flat" cmpd="sng" algn="ctr">
              <a:solidFill>
                <a:schemeClr val="accent1">
                  <a:lumMod val="75000"/>
                </a:schemeClr>
              </a:solidFill>
              <a:round/>
            </a:ln>
            <a:effectLst/>
            <a:sp3d contourW="9525">
              <a:contourClr>
                <a:schemeClr val="accent1">
                  <a:lumMod val="75000"/>
                </a:schemeClr>
              </a:contourClr>
            </a:sp3d>
          </c:spPr>
          <c:invertIfNegative val="0"/>
          <c:dPt>
            <c:idx val="3"/>
            <c:invertIfNegative val="0"/>
            <c:bubble3D val="0"/>
            <c:spPr>
              <a:solidFill>
                <a:srgbClr val="FFFF00"/>
              </a:solidFill>
              <a:ln w="9525" cap="flat" cmpd="sng" algn="ctr">
                <a:solidFill>
                  <a:schemeClr val="accent1">
                    <a:lumMod val="75000"/>
                  </a:schemeClr>
                </a:solidFill>
                <a:round/>
              </a:ln>
              <a:effectLst/>
              <a:sp3d contourW="9525">
                <a:contourClr>
                  <a:schemeClr val="accent1">
                    <a:lumMod val="75000"/>
                  </a:schemeClr>
                </a:contourClr>
              </a:sp3d>
            </c:spPr>
            <c:extLst>
              <c:ext xmlns:c16="http://schemas.microsoft.com/office/drawing/2014/chart" uri="{C3380CC4-5D6E-409C-BE32-E72D297353CC}">
                <c16:uniqueId val="{00000001-061A-4A77-B70A-273700B15E68}"/>
              </c:ext>
            </c:extLst>
          </c:dPt>
          <c:dPt>
            <c:idx val="15"/>
            <c:invertIfNegative val="0"/>
            <c:bubble3D val="0"/>
            <c:spPr>
              <a:solidFill>
                <a:srgbClr val="FFFF00"/>
              </a:solidFill>
              <a:ln w="9525" cap="flat" cmpd="sng" algn="ctr">
                <a:solidFill>
                  <a:schemeClr val="accent1">
                    <a:lumMod val="75000"/>
                  </a:schemeClr>
                </a:solidFill>
                <a:round/>
              </a:ln>
              <a:effectLst/>
              <a:sp3d contourW="9525">
                <a:contourClr>
                  <a:schemeClr val="accent1">
                    <a:lumMod val="75000"/>
                  </a:schemeClr>
                </a:contourClr>
              </a:sp3d>
            </c:spPr>
            <c:extLst>
              <c:ext xmlns:c16="http://schemas.microsoft.com/office/drawing/2014/chart" uri="{C3380CC4-5D6E-409C-BE32-E72D297353CC}">
                <c16:uniqueId val="{00000003-061A-4A77-B70A-273700B15E68}"/>
              </c:ext>
            </c:extLst>
          </c:dPt>
          <c:dPt>
            <c:idx val="28"/>
            <c:invertIfNegative val="0"/>
            <c:bubble3D val="0"/>
            <c:spPr>
              <a:solidFill>
                <a:srgbClr val="FFFF00"/>
              </a:solidFill>
              <a:ln w="9525" cap="flat" cmpd="sng" algn="ctr">
                <a:solidFill>
                  <a:schemeClr val="accent1">
                    <a:lumMod val="75000"/>
                  </a:schemeClr>
                </a:solidFill>
                <a:round/>
              </a:ln>
              <a:effectLst/>
              <a:sp3d contourW="9525">
                <a:contourClr>
                  <a:schemeClr val="accent1">
                    <a:lumMod val="75000"/>
                  </a:schemeClr>
                </a:contourClr>
              </a:sp3d>
            </c:spPr>
            <c:extLst>
              <c:ext xmlns:c16="http://schemas.microsoft.com/office/drawing/2014/chart" uri="{C3380CC4-5D6E-409C-BE32-E72D297353CC}">
                <c16:uniqueId val="{00000005-061A-4A77-B70A-273700B15E68}"/>
              </c:ext>
            </c:extLst>
          </c:dPt>
          <c:dPt>
            <c:idx val="31"/>
            <c:invertIfNegative val="0"/>
            <c:bubble3D val="0"/>
            <c:spPr>
              <a:solidFill>
                <a:srgbClr val="FFFF00"/>
              </a:solidFill>
              <a:ln w="9525" cap="flat" cmpd="sng" algn="ctr">
                <a:solidFill>
                  <a:schemeClr val="accent1">
                    <a:lumMod val="75000"/>
                  </a:schemeClr>
                </a:solidFill>
                <a:round/>
              </a:ln>
              <a:effectLst/>
              <a:sp3d contourW="9525">
                <a:contourClr>
                  <a:schemeClr val="accent1">
                    <a:lumMod val="75000"/>
                  </a:schemeClr>
                </a:contourClr>
              </a:sp3d>
            </c:spPr>
            <c:extLst>
              <c:ext xmlns:c16="http://schemas.microsoft.com/office/drawing/2014/chart" uri="{C3380CC4-5D6E-409C-BE32-E72D297353CC}">
                <c16:uniqueId val="{00000007-061A-4A77-B70A-273700B15E68}"/>
              </c:ext>
            </c:extLst>
          </c:dPt>
          <c:dPt>
            <c:idx val="38"/>
            <c:invertIfNegative val="0"/>
            <c:bubble3D val="0"/>
            <c:spPr>
              <a:solidFill>
                <a:srgbClr val="FFFF00"/>
              </a:solidFill>
              <a:ln w="9525" cap="flat" cmpd="sng" algn="ctr">
                <a:solidFill>
                  <a:schemeClr val="accent1">
                    <a:lumMod val="75000"/>
                  </a:schemeClr>
                </a:solidFill>
                <a:round/>
              </a:ln>
              <a:effectLst/>
              <a:sp3d contourW="9525">
                <a:contourClr>
                  <a:schemeClr val="accent1">
                    <a:lumMod val="75000"/>
                  </a:schemeClr>
                </a:contourClr>
              </a:sp3d>
            </c:spPr>
            <c:extLst>
              <c:ext xmlns:c16="http://schemas.microsoft.com/office/drawing/2014/chart" uri="{C3380CC4-5D6E-409C-BE32-E72D297353CC}">
                <c16:uniqueId val="{00000009-061A-4A77-B70A-273700B15E68}"/>
              </c:ext>
            </c:extLst>
          </c:dPt>
          <c:dPt>
            <c:idx val="40"/>
            <c:invertIfNegative val="0"/>
            <c:bubble3D val="0"/>
            <c:spPr>
              <a:solidFill>
                <a:srgbClr val="FFFF00"/>
              </a:solidFill>
              <a:ln w="9525" cap="flat" cmpd="sng" algn="ctr">
                <a:solidFill>
                  <a:schemeClr val="accent1">
                    <a:lumMod val="75000"/>
                  </a:schemeClr>
                </a:solidFill>
                <a:round/>
              </a:ln>
              <a:effectLst/>
              <a:sp3d contourW="9525">
                <a:contourClr>
                  <a:schemeClr val="accent1">
                    <a:lumMod val="75000"/>
                  </a:schemeClr>
                </a:contourClr>
              </a:sp3d>
            </c:spPr>
            <c:extLst>
              <c:ext xmlns:c16="http://schemas.microsoft.com/office/drawing/2014/chart" uri="{C3380CC4-5D6E-409C-BE32-E72D297353CC}">
                <c16:uniqueId val="{0000000B-061A-4A77-B70A-273700B15E68}"/>
              </c:ext>
            </c:extLst>
          </c:dPt>
          <c:dPt>
            <c:idx val="46"/>
            <c:invertIfNegative val="0"/>
            <c:bubble3D val="0"/>
            <c:spPr>
              <a:solidFill>
                <a:srgbClr val="FFFF00"/>
              </a:solidFill>
              <a:ln w="9525" cap="flat" cmpd="sng" algn="ctr">
                <a:solidFill>
                  <a:schemeClr val="accent1">
                    <a:lumMod val="75000"/>
                  </a:schemeClr>
                </a:solidFill>
                <a:round/>
              </a:ln>
              <a:effectLst/>
              <a:sp3d contourW="9525">
                <a:contourClr>
                  <a:schemeClr val="accent1">
                    <a:lumMod val="75000"/>
                  </a:schemeClr>
                </a:contourClr>
              </a:sp3d>
            </c:spPr>
            <c:extLst>
              <c:ext xmlns:c16="http://schemas.microsoft.com/office/drawing/2014/chart" uri="{C3380CC4-5D6E-409C-BE32-E72D297353CC}">
                <c16:uniqueId val="{0000000D-061A-4A77-B70A-273700B15E68}"/>
              </c:ext>
            </c:extLst>
          </c:dPt>
          <c:dPt>
            <c:idx val="47"/>
            <c:invertIfNegative val="0"/>
            <c:bubble3D val="0"/>
            <c:spPr>
              <a:solidFill>
                <a:srgbClr val="FFFF00"/>
              </a:solidFill>
              <a:ln w="9525" cap="flat" cmpd="sng" algn="ctr">
                <a:solidFill>
                  <a:schemeClr val="accent1">
                    <a:lumMod val="75000"/>
                  </a:schemeClr>
                </a:solidFill>
                <a:round/>
              </a:ln>
              <a:effectLst/>
              <a:sp3d contourW="9525">
                <a:contourClr>
                  <a:schemeClr val="accent1">
                    <a:lumMod val="75000"/>
                  </a:schemeClr>
                </a:contourClr>
              </a:sp3d>
            </c:spPr>
            <c:extLst>
              <c:ext xmlns:c16="http://schemas.microsoft.com/office/drawing/2014/chart" uri="{C3380CC4-5D6E-409C-BE32-E72D297353CC}">
                <c16:uniqueId val="{0000000F-061A-4A77-B70A-273700B15E68}"/>
              </c:ext>
            </c:extLst>
          </c:dPt>
          <c:dLbls>
            <c:spPr>
              <a:solidFill>
                <a:schemeClr val="bg1">
                  <a:lumMod val="75000"/>
                </a:schemeClr>
              </a:solidFill>
              <a:ln w="3175">
                <a:solidFill>
                  <a:schemeClr val="tx1"/>
                </a:solid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dk1">
                        <a:lumMod val="75000"/>
                        <a:lumOff val="25000"/>
                      </a:schemeClr>
                    </a:solidFill>
                    <a:latin typeface="+mn-lt"/>
                    <a:ea typeface="+mn-ea"/>
                    <a:cs typeface="+mn-cs"/>
                  </a:defRPr>
                </a:pPr>
                <a:endParaRPr lang="el-G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TOTAL!$A$2:$A$50</c:f>
              <c:strCache>
                <c:ptCount val="49"/>
                <c:pt idx="1">
                  <c:v>1_1</c:v>
                </c:pt>
                <c:pt idx="2">
                  <c:v>1_10</c:v>
                </c:pt>
                <c:pt idx="3">
                  <c:v>1_11</c:v>
                </c:pt>
                <c:pt idx="4">
                  <c:v>1_12</c:v>
                </c:pt>
                <c:pt idx="5">
                  <c:v>1_13</c:v>
                </c:pt>
                <c:pt idx="6">
                  <c:v>1_14</c:v>
                </c:pt>
                <c:pt idx="7">
                  <c:v>1_15</c:v>
                </c:pt>
                <c:pt idx="8">
                  <c:v>1_16</c:v>
                </c:pt>
                <c:pt idx="9">
                  <c:v>1_17</c:v>
                </c:pt>
                <c:pt idx="10">
                  <c:v>1_18</c:v>
                </c:pt>
                <c:pt idx="11">
                  <c:v>1_2</c:v>
                </c:pt>
                <c:pt idx="12">
                  <c:v>1_20</c:v>
                </c:pt>
                <c:pt idx="13">
                  <c:v>1_21</c:v>
                </c:pt>
                <c:pt idx="14">
                  <c:v>1_23</c:v>
                </c:pt>
                <c:pt idx="15">
                  <c:v>1_24</c:v>
                </c:pt>
                <c:pt idx="16">
                  <c:v>1_3</c:v>
                </c:pt>
                <c:pt idx="17">
                  <c:v>1_4</c:v>
                </c:pt>
                <c:pt idx="18">
                  <c:v>1_5</c:v>
                </c:pt>
                <c:pt idx="19">
                  <c:v>1_9</c:v>
                </c:pt>
                <c:pt idx="20">
                  <c:v>10_1</c:v>
                </c:pt>
                <c:pt idx="21">
                  <c:v>11_2A</c:v>
                </c:pt>
                <c:pt idx="22">
                  <c:v>12_2</c:v>
                </c:pt>
                <c:pt idx="23">
                  <c:v>12_3</c:v>
                </c:pt>
                <c:pt idx="24">
                  <c:v>13_1</c:v>
                </c:pt>
                <c:pt idx="25">
                  <c:v>15_1</c:v>
                </c:pt>
                <c:pt idx="26">
                  <c:v>15_2</c:v>
                </c:pt>
                <c:pt idx="27">
                  <c:v>16_1</c:v>
                </c:pt>
                <c:pt idx="28">
                  <c:v>5_1</c:v>
                </c:pt>
                <c:pt idx="29">
                  <c:v>5_2</c:v>
                </c:pt>
                <c:pt idx="30">
                  <c:v>6_2</c:v>
                </c:pt>
                <c:pt idx="31">
                  <c:v>7_1</c:v>
                </c:pt>
                <c:pt idx="32">
                  <c:v>8_1</c:v>
                </c:pt>
                <c:pt idx="33">
                  <c:v>8_2</c:v>
                </c:pt>
                <c:pt idx="34">
                  <c:v>8_3</c:v>
                </c:pt>
                <c:pt idx="35">
                  <c:v>8_4</c:v>
                </c:pt>
                <c:pt idx="36">
                  <c:v>8_5</c:v>
                </c:pt>
                <c:pt idx="37">
                  <c:v>8_8</c:v>
                </c:pt>
                <c:pt idx="38">
                  <c:v>8_9_1</c:v>
                </c:pt>
                <c:pt idx="39">
                  <c:v>8_9_10</c:v>
                </c:pt>
                <c:pt idx="40">
                  <c:v>8_9_2</c:v>
                </c:pt>
                <c:pt idx="41">
                  <c:v>8_9_3</c:v>
                </c:pt>
                <c:pt idx="42">
                  <c:v>8_9_4</c:v>
                </c:pt>
                <c:pt idx="43">
                  <c:v>8_9_5</c:v>
                </c:pt>
                <c:pt idx="44">
                  <c:v>8_9_6</c:v>
                </c:pt>
                <c:pt idx="45">
                  <c:v>8_9_7</c:v>
                </c:pt>
                <c:pt idx="46">
                  <c:v>8_9_8</c:v>
                </c:pt>
                <c:pt idx="47">
                  <c:v>8_9_9</c:v>
                </c:pt>
                <c:pt idx="48">
                  <c:v>Flat rate</c:v>
                </c:pt>
              </c:strCache>
            </c:strRef>
          </c:cat>
          <c:val>
            <c:numRef>
              <c:f>TOTAL!$D$2:$D$50</c:f>
              <c:numCache>
                <c:formatCode>General</c:formatCode>
                <c:ptCount val="49"/>
                <c:pt idx="1">
                  <c:v>11</c:v>
                </c:pt>
                <c:pt idx="2">
                  <c:v>52</c:v>
                </c:pt>
                <c:pt idx="3">
                  <c:v>86</c:v>
                </c:pt>
                <c:pt idx="4">
                  <c:v>8</c:v>
                </c:pt>
                <c:pt idx="5">
                  <c:v>6</c:v>
                </c:pt>
                <c:pt idx="6">
                  <c:v>37</c:v>
                </c:pt>
                <c:pt idx="7">
                  <c:v>35</c:v>
                </c:pt>
                <c:pt idx="8">
                  <c:v>7</c:v>
                </c:pt>
                <c:pt idx="9">
                  <c:v>1</c:v>
                </c:pt>
                <c:pt idx="10">
                  <c:v>3</c:v>
                </c:pt>
                <c:pt idx="11">
                  <c:v>11</c:v>
                </c:pt>
                <c:pt idx="12">
                  <c:v>1</c:v>
                </c:pt>
                <c:pt idx="13">
                  <c:v>8</c:v>
                </c:pt>
                <c:pt idx="14">
                  <c:v>5</c:v>
                </c:pt>
                <c:pt idx="15">
                  <c:v>145</c:v>
                </c:pt>
                <c:pt idx="16">
                  <c:v>8</c:v>
                </c:pt>
                <c:pt idx="17">
                  <c:v>8</c:v>
                </c:pt>
                <c:pt idx="18">
                  <c:v>2</c:v>
                </c:pt>
                <c:pt idx="19">
                  <c:v>7</c:v>
                </c:pt>
                <c:pt idx="20">
                  <c:v>4</c:v>
                </c:pt>
                <c:pt idx="21">
                  <c:v>4</c:v>
                </c:pt>
                <c:pt idx="22">
                  <c:v>38</c:v>
                </c:pt>
                <c:pt idx="23">
                  <c:v>7</c:v>
                </c:pt>
                <c:pt idx="24">
                  <c:v>15</c:v>
                </c:pt>
                <c:pt idx="25">
                  <c:v>6</c:v>
                </c:pt>
                <c:pt idx="26">
                  <c:v>7</c:v>
                </c:pt>
                <c:pt idx="27">
                  <c:v>10</c:v>
                </c:pt>
                <c:pt idx="28">
                  <c:v>112</c:v>
                </c:pt>
                <c:pt idx="29">
                  <c:v>24</c:v>
                </c:pt>
                <c:pt idx="30">
                  <c:v>1</c:v>
                </c:pt>
                <c:pt idx="31">
                  <c:v>201</c:v>
                </c:pt>
                <c:pt idx="32">
                  <c:v>21</c:v>
                </c:pt>
                <c:pt idx="33">
                  <c:v>32</c:v>
                </c:pt>
                <c:pt idx="34">
                  <c:v>51</c:v>
                </c:pt>
                <c:pt idx="35">
                  <c:v>30</c:v>
                </c:pt>
                <c:pt idx="36">
                  <c:v>55</c:v>
                </c:pt>
                <c:pt idx="37">
                  <c:v>5</c:v>
                </c:pt>
                <c:pt idx="38">
                  <c:v>61</c:v>
                </c:pt>
                <c:pt idx="39">
                  <c:v>1</c:v>
                </c:pt>
                <c:pt idx="40">
                  <c:v>106</c:v>
                </c:pt>
                <c:pt idx="41">
                  <c:v>1</c:v>
                </c:pt>
                <c:pt idx="42">
                  <c:v>16</c:v>
                </c:pt>
                <c:pt idx="43">
                  <c:v>11</c:v>
                </c:pt>
                <c:pt idx="44">
                  <c:v>3</c:v>
                </c:pt>
                <c:pt idx="45">
                  <c:v>2</c:v>
                </c:pt>
                <c:pt idx="46">
                  <c:v>109</c:v>
                </c:pt>
                <c:pt idx="47">
                  <c:v>68</c:v>
                </c:pt>
                <c:pt idx="48">
                  <c:v>27</c:v>
                </c:pt>
              </c:numCache>
            </c:numRef>
          </c:val>
          <c:extLst>
            <c:ext xmlns:c16="http://schemas.microsoft.com/office/drawing/2014/chart" uri="{C3380CC4-5D6E-409C-BE32-E72D297353CC}">
              <c16:uniqueId val="{00000010-061A-4A77-B70A-273700B15E68}"/>
            </c:ext>
          </c:extLst>
        </c:ser>
        <c:dLbls>
          <c:showLegendKey val="0"/>
          <c:showVal val="1"/>
          <c:showCatName val="0"/>
          <c:showSerName val="0"/>
          <c:showPercent val="0"/>
          <c:showBubbleSize val="0"/>
        </c:dLbls>
        <c:gapWidth val="65"/>
        <c:shape val="box"/>
        <c:axId val="199090143"/>
        <c:axId val="199090623"/>
        <c:axId val="462450223"/>
      </c:bar3DChart>
      <c:catAx>
        <c:axId val="199090143"/>
        <c:scaling>
          <c:orientation val="minMax"/>
        </c:scaling>
        <c:delete val="0"/>
        <c:axPos val="b"/>
        <c:title>
          <c:tx>
            <c:rich>
              <a:bodyPr rot="0" spcFirstLastPara="1" vertOverflow="ellipsis" vert="horz" wrap="square" anchor="ctr" anchorCtr="1"/>
              <a:lstStyle/>
              <a:p>
                <a:pPr>
                  <a:defRPr sz="1200" b="1" i="0" u="none" strike="noStrike" kern="1200" baseline="0">
                    <a:solidFill>
                      <a:schemeClr val="dk1">
                        <a:lumMod val="75000"/>
                        <a:lumOff val="25000"/>
                      </a:schemeClr>
                    </a:solidFill>
                    <a:latin typeface="+mn-lt"/>
                    <a:ea typeface="+mn-ea"/>
                    <a:cs typeface="+mn-cs"/>
                  </a:defRPr>
                </a:pPr>
                <a:r>
                  <a:rPr lang="en-US" sz="1200"/>
                  <a:t>Finding Code</a:t>
                </a:r>
                <a:endParaRPr lang="el-GR" sz="1200"/>
              </a:p>
            </c:rich>
          </c:tx>
          <c:layout>
            <c:manualLayout>
              <c:xMode val="edge"/>
              <c:yMode val="edge"/>
              <c:x val="0.48932579186714142"/>
              <c:y val="0.75774627749926138"/>
            </c:manualLayout>
          </c:layout>
          <c:overlay val="0"/>
          <c:spPr>
            <a:noFill/>
            <a:ln>
              <a:noFill/>
            </a:ln>
            <a:effectLst/>
          </c:spPr>
          <c:txPr>
            <a:bodyPr rot="0" spcFirstLastPara="1" vertOverflow="ellipsis" vert="horz" wrap="square" anchor="ctr" anchorCtr="1"/>
            <a:lstStyle/>
            <a:p>
              <a:pPr>
                <a:defRPr sz="1200" b="1" i="0" u="none" strike="noStrike" kern="1200" baseline="0">
                  <a:solidFill>
                    <a:schemeClr val="dk1">
                      <a:lumMod val="75000"/>
                      <a:lumOff val="25000"/>
                    </a:schemeClr>
                  </a:solidFill>
                  <a:latin typeface="+mn-lt"/>
                  <a:ea typeface="+mn-ea"/>
                  <a:cs typeface="+mn-cs"/>
                </a:defRPr>
              </a:pPr>
              <a:endParaRPr lang="el-GR"/>
            </a:p>
          </c:txPr>
        </c:title>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900" b="0" i="0" u="none" strike="noStrike" kern="1200" cap="all" baseline="0">
                <a:solidFill>
                  <a:schemeClr val="dk1">
                    <a:lumMod val="75000"/>
                    <a:lumOff val="25000"/>
                  </a:schemeClr>
                </a:solidFill>
                <a:latin typeface="+mn-lt"/>
                <a:ea typeface="+mn-ea"/>
                <a:cs typeface="+mn-cs"/>
              </a:defRPr>
            </a:pPr>
            <a:endParaRPr lang="el-GR"/>
          </a:p>
        </c:txPr>
        <c:crossAx val="199090623"/>
        <c:crosses val="autoZero"/>
        <c:auto val="1"/>
        <c:lblAlgn val="ctr"/>
        <c:lblOffset val="100"/>
        <c:noMultiLvlLbl val="0"/>
      </c:catAx>
      <c:valAx>
        <c:axId val="199090623"/>
        <c:scaling>
          <c:orientation val="minMax"/>
        </c:scaling>
        <c:delete val="0"/>
        <c:axPos val="l"/>
        <c:majorGridlines>
          <c:spPr>
            <a:ln w="9525" cap="flat" cmpd="sng" algn="ctr">
              <a:solidFill>
                <a:schemeClr val="dk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el-GR"/>
          </a:p>
        </c:txPr>
        <c:crossAx val="199090143"/>
        <c:crosses val="autoZero"/>
        <c:crossBetween val="between"/>
      </c:valAx>
      <c:serAx>
        <c:axId val="462450223"/>
        <c:scaling>
          <c:orientation val="minMax"/>
        </c:scaling>
        <c:delete val="1"/>
        <c:axPos val="b"/>
        <c:majorTickMark val="none"/>
        <c:minorTickMark val="none"/>
        <c:tickLblPos val="nextTo"/>
        <c:crossAx val="199090623"/>
        <c:crosses val="autoZero"/>
      </c:ser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l-GR"/>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TOTAL!$C$1</c:f>
              <c:strCache>
                <c:ptCount val="1"/>
                <c:pt idx="0">
                  <c:v>NON ELIGIBLE AMOUNT</c:v>
                </c:pt>
              </c:strCache>
            </c:strRef>
          </c:tx>
          <c:spPr>
            <a:ln w="34925" cap="rnd">
              <a:solidFill>
                <a:schemeClr val="lt1"/>
              </a:solidFill>
              <a:round/>
            </a:ln>
            <a:effectLst>
              <a:outerShdw dist="25400" dir="2700000" algn="tl" rotWithShape="0">
                <a:schemeClr val="accent1"/>
              </a:outerShdw>
            </a:effectLst>
          </c:spPr>
          <c:marker>
            <c:symbol val="none"/>
          </c:marker>
          <c:dLbls>
            <c:dLbl>
              <c:idx val="2"/>
              <c:spPr>
                <a:solidFill>
                  <a:srgbClr val="FFFF00"/>
                </a:solid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ysClr val="windowText" lastClr="000000"/>
                      </a:solidFill>
                      <a:latin typeface="+mn-lt"/>
                      <a:ea typeface="+mn-ea"/>
                      <a:cs typeface="+mn-cs"/>
                    </a:defRPr>
                  </a:pPr>
                  <a:endParaRPr lang="el-GR"/>
                </a:p>
              </c:txPr>
              <c:dLblPos val="ctr"/>
              <c:showLegendKey val="0"/>
              <c:showVal val="1"/>
              <c:showCatName val="0"/>
              <c:showSerName val="0"/>
              <c:showPercent val="0"/>
              <c:showBubbleSize val="0"/>
              <c:extLst>
                <c:ext xmlns:c16="http://schemas.microsoft.com/office/drawing/2014/chart" uri="{C3380CC4-5D6E-409C-BE32-E72D297353CC}">
                  <c16:uniqueId val="{00000000-0EE6-4697-A6DC-5729CE7FCA85}"/>
                </c:ext>
              </c:extLst>
            </c:dLbl>
            <c:dLbl>
              <c:idx val="3"/>
              <c:spPr>
                <a:solidFill>
                  <a:srgbClr val="FFFF00"/>
                </a:solid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ysClr val="windowText" lastClr="000000"/>
                      </a:solidFill>
                      <a:latin typeface="+mn-lt"/>
                      <a:ea typeface="+mn-ea"/>
                      <a:cs typeface="+mn-cs"/>
                    </a:defRPr>
                  </a:pPr>
                  <a:endParaRPr lang="el-GR"/>
                </a:p>
              </c:txPr>
              <c:dLblPos val="ctr"/>
              <c:showLegendKey val="0"/>
              <c:showVal val="1"/>
              <c:showCatName val="0"/>
              <c:showSerName val="0"/>
              <c:showPercent val="0"/>
              <c:showBubbleSize val="0"/>
              <c:extLst>
                <c:ext xmlns:c16="http://schemas.microsoft.com/office/drawing/2014/chart" uri="{C3380CC4-5D6E-409C-BE32-E72D297353CC}">
                  <c16:uniqueId val="{00000001-0EE6-4697-A6DC-5729CE7FCA85}"/>
                </c:ext>
              </c:extLst>
            </c:dLbl>
            <c:dLbl>
              <c:idx val="6"/>
              <c:spPr>
                <a:solidFill>
                  <a:srgbClr val="FFFF00"/>
                </a:solid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ysClr val="windowText" lastClr="000000"/>
                      </a:solidFill>
                      <a:latin typeface="+mn-lt"/>
                      <a:ea typeface="+mn-ea"/>
                      <a:cs typeface="+mn-cs"/>
                    </a:defRPr>
                  </a:pPr>
                  <a:endParaRPr lang="el-GR"/>
                </a:p>
              </c:txPr>
              <c:dLblPos val="ctr"/>
              <c:showLegendKey val="0"/>
              <c:showVal val="1"/>
              <c:showCatName val="0"/>
              <c:showSerName val="0"/>
              <c:showPercent val="0"/>
              <c:showBubbleSize val="0"/>
              <c:extLst>
                <c:ext xmlns:c16="http://schemas.microsoft.com/office/drawing/2014/chart" uri="{C3380CC4-5D6E-409C-BE32-E72D297353CC}">
                  <c16:uniqueId val="{00000002-0EE6-4697-A6DC-5729CE7FCA85}"/>
                </c:ext>
              </c:extLst>
            </c:dLbl>
            <c:dLbl>
              <c:idx val="7"/>
              <c:spPr>
                <a:solidFill>
                  <a:srgbClr val="FFFF00"/>
                </a:solid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ysClr val="windowText" lastClr="000000"/>
                      </a:solidFill>
                      <a:latin typeface="+mn-lt"/>
                      <a:ea typeface="+mn-ea"/>
                      <a:cs typeface="+mn-cs"/>
                    </a:defRPr>
                  </a:pPr>
                  <a:endParaRPr lang="el-GR"/>
                </a:p>
              </c:txPr>
              <c:dLblPos val="ctr"/>
              <c:showLegendKey val="0"/>
              <c:showVal val="1"/>
              <c:showCatName val="0"/>
              <c:showSerName val="0"/>
              <c:showPercent val="0"/>
              <c:showBubbleSize val="0"/>
              <c:extLst>
                <c:ext xmlns:c16="http://schemas.microsoft.com/office/drawing/2014/chart" uri="{C3380CC4-5D6E-409C-BE32-E72D297353CC}">
                  <c16:uniqueId val="{00000003-0EE6-4697-A6DC-5729CE7FCA85}"/>
                </c:ext>
              </c:extLst>
            </c:dLbl>
            <c:dLbl>
              <c:idx val="15"/>
              <c:spPr>
                <a:solidFill>
                  <a:srgbClr val="FFFF00"/>
                </a:solid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ysClr val="windowText" lastClr="000000"/>
                      </a:solidFill>
                      <a:latin typeface="+mn-lt"/>
                      <a:ea typeface="+mn-ea"/>
                      <a:cs typeface="+mn-cs"/>
                    </a:defRPr>
                  </a:pPr>
                  <a:endParaRPr lang="el-GR"/>
                </a:p>
              </c:txPr>
              <c:dLblPos val="ctr"/>
              <c:showLegendKey val="0"/>
              <c:showVal val="1"/>
              <c:showCatName val="0"/>
              <c:showSerName val="0"/>
              <c:showPercent val="0"/>
              <c:showBubbleSize val="0"/>
              <c:extLst>
                <c:ext xmlns:c16="http://schemas.microsoft.com/office/drawing/2014/chart" uri="{C3380CC4-5D6E-409C-BE32-E72D297353CC}">
                  <c16:uniqueId val="{00000004-0EE6-4697-A6DC-5729CE7FCA85}"/>
                </c:ext>
              </c:extLst>
            </c:dLbl>
            <c:dLbl>
              <c:idx val="28"/>
              <c:spPr>
                <a:solidFill>
                  <a:srgbClr val="FFFF00"/>
                </a:solid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ysClr val="windowText" lastClr="000000"/>
                      </a:solidFill>
                      <a:latin typeface="+mn-lt"/>
                      <a:ea typeface="+mn-ea"/>
                      <a:cs typeface="+mn-cs"/>
                    </a:defRPr>
                  </a:pPr>
                  <a:endParaRPr lang="el-GR"/>
                </a:p>
              </c:txPr>
              <c:dLblPos val="ctr"/>
              <c:showLegendKey val="0"/>
              <c:showVal val="1"/>
              <c:showCatName val="0"/>
              <c:showSerName val="0"/>
              <c:showPercent val="0"/>
              <c:showBubbleSize val="0"/>
              <c:extLst>
                <c:ext xmlns:c16="http://schemas.microsoft.com/office/drawing/2014/chart" uri="{C3380CC4-5D6E-409C-BE32-E72D297353CC}">
                  <c16:uniqueId val="{00000005-0EE6-4697-A6DC-5729CE7FCA85}"/>
                </c:ext>
              </c:extLst>
            </c:dLbl>
            <c:dLbl>
              <c:idx val="31"/>
              <c:spPr>
                <a:solidFill>
                  <a:srgbClr val="FFFF00"/>
                </a:solid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ysClr val="windowText" lastClr="000000"/>
                      </a:solidFill>
                      <a:latin typeface="+mn-lt"/>
                      <a:ea typeface="+mn-ea"/>
                      <a:cs typeface="+mn-cs"/>
                    </a:defRPr>
                  </a:pPr>
                  <a:endParaRPr lang="el-GR"/>
                </a:p>
              </c:txPr>
              <c:dLblPos val="ctr"/>
              <c:showLegendKey val="0"/>
              <c:showVal val="1"/>
              <c:showCatName val="0"/>
              <c:showSerName val="0"/>
              <c:showPercent val="0"/>
              <c:showBubbleSize val="0"/>
              <c:extLst>
                <c:ext xmlns:c16="http://schemas.microsoft.com/office/drawing/2014/chart" uri="{C3380CC4-5D6E-409C-BE32-E72D297353CC}">
                  <c16:uniqueId val="{00000006-0EE6-4697-A6DC-5729CE7FCA85}"/>
                </c:ext>
              </c:extLst>
            </c:dLbl>
            <c:dLbl>
              <c:idx val="47"/>
              <c:spPr>
                <a:solidFill>
                  <a:srgbClr val="FFFF00"/>
                </a:solid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ysClr val="windowText" lastClr="000000"/>
                      </a:solidFill>
                      <a:latin typeface="+mn-lt"/>
                      <a:ea typeface="+mn-ea"/>
                      <a:cs typeface="+mn-cs"/>
                    </a:defRPr>
                  </a:pPr>
                  <a:endParaRPr lang="el-GR"/>
                </a:p>
              </c:txPr>
              <c:dLblPos val="ctr"/>
              <c:showLegendKey val="0"/>
              <c:showVal val="1"/>
              <c:showCatName val="0"/>
              <c:showSerName val="0"/>
              <c:showPercent val="0"/>
              <c:showBubbleSize val="0"/>
              <c:extLst>
                <c:ext xmlns:c16="http://schemas.microsoft.com/office/drawing/2014/chart" uri="{C3380CC4-5D6E-409C-BE32-E72D297353CC}">
                  <c16:uniqueId val="{00000007-0EE6-4697-A6DC-5729CE7FCA85}"/>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l-G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accent1">
                          <a:lumMod val="60000"/>
                          <a:lumOff val="40000"/>
                        </a:schemeClr>
                      </a:solidFill>
                    </a:ln>
                    <a:effectLst/>
                  </c:spPr>
                </c15:leaderLines>
              </c:ext>
            </c:extLst>
          </c:dLbls>
          <c:cat>
            <c:strRef>
              <c:f>TOTAL!$A$2:$A$50</c:f>
              <c:strCache>
                <c:ptCount val="49"/>
                <c:pt idx="1">
                  <c:v>1_1</c:v>
                </c:pt>
                <c:pt idx="2">
                  <c:v>1_10</c:v>
                </c:pt>
                <c:pt idx="3">
                  <c:v>1_11</c:v>
                </c:pt>
                <c:pt idx="4">
                  <c:v>1_12</c:v>
                </c:pt>
                <c:pt idx="5">
                  <c:v>1_13</c:v>
                </c:pt>
                <c:pt idx="6">
                  <c:v>1_14</c:v>
                </c:pt>
                <c:pt idx="7">
                  <c:v>1_15</c:v>
                </c:pt>
                <c:pt idx="8">
                  <c:v>1_16</c:v>
                </c:pt>
                <c:pt idx="9">
                  <c:v>1_17</c:v>
                </c:pt>
                <c:pt idx="10">
                  <c:v>1_18</c:v>
                </c:pt>
                <c:pt idx="11">
                  <c:v>1_2</c:v>
                </c:pt>
                <c:pt idx="12">
                  <c:v>1_20</c:v>
                </c:pt>
                <c:pt idx="13">
                  <c:v>1_21</c:v>
                </c:pt>
                <c:pt idx="14">
                  <c:v>1_23</c:v>
                </c:pt>
                <c:pt idx="15">
                  <c:v>1_24</c:v>
                </c:pt>
                <c:pt idx="16">
                  <c:v>1_3</c:v>
                </c:pt>
                <c:pt idx="17">
                  <c:v>1_4</c:v>
                </c:pt>
                <c:pt idx="18">
                  <c:v>1_5</c:v>
                </c:pt>
                <c:pt idx="19">
                  <c:v>1_9</c:v>
                </c:pt>
                <c:pt idx="20">
                  <c:v>10_1</c:v>
                </c:pt>
                <c:pt idx="21">
                  <c:v>11_2A</c:v>
                </c:pt>
                <c:pt idx="22">
                  <c:v>12_2</c:v>
                </c:pt>
                <c:pt idx="23">
                  <c:v>12_3</c:v>
                </c:pt>
                <c:pt idx="24">
                  <c:v>13_1</c:v>
                </c:pt>
                <c:pt idx="25">
                  <c:v>15_1</c:v>
                </c:pt>
                <c:pt idx="26">
                  <c:v>15_2</c:v>
                </c:pt>
                <c:pt idx="27">
                  <c:v>16_1</c:v>
                </c:pt>
                <c:pt idx="28">
                  <c:v>5_1</c:v>
                </c:pt>
                <c:pt idx="29">
                  <c:v>5_2</c:v>
                </c:pt>
                <c:pt idx="30">
                  <c:v>6_2</c:v>
                </c:pt>
                <c:pt idx="31">
                  <c:v>7_1</c:v>
                </c:pt>
                <c:pt idx="32">
                  <c:v>8_1</c:v>
                </c:pt>
                <c:pt idx="33">
                  <c:v>8_2</c:v>
                </c:pt>
                <c:pt idx="34">
                  <c:v>8_3</c:v>
                </c:pt>
                <c:pt idx="35">
                  <c:v>8_4</c:v>
                </c:pt>
                <c:pt idx="36">
                  <c:v>8_5</c:v>
                </c:pt>
                <c:pt idx="37">
                  <c:v>8_8</c:v>
                </c:pt>
                <c:pt idx="38">
                  <c:v>8_9_1</c:v>
                </c:pt>
                <c:pt idx="39">
                  <c:v>8_9_10</c:v>
                </c:pt>
                <c:pt idx="40">
                  <c:v>8_9_2</c:v>
                </c:pt>
                <c:pt idx="41">
                  <c:v>8_9_3</c:v>
                </c:pt>
                <c:pt idx="42">
                  <c:v>8_9_4</c:v>
                </c:pt>
                <c:pt idx="43">
                  <c:v>8_9_5</c:v>
                </c:pt>
                <c:pt idx="44">
                  <c:v>8_9_6</c:v>
                </c:pt>
                <c:pt idx="45">
                  <c:v>8_9_7</c:v>
                </c:pt>
                <c:pt idx="46">
                  <c:v>8_9_8</c:v>
                </c:pt>
                <c:pt idx="47">
                  <c:v>8_9_9</c:v>
                </c:pt>
                <c:pt idx="48">
                  <c:v>Flat rate</c:v>
                </c:pt>
              </c:strCache>
            </c:strRef>
          </c:cat>
          <c:val>
            <c:numRef>
              <c:f>TOTAL!$C$2:$C$50</c:f>
              <c:numCache>
                <c:formatCode>#,##0.00</c:formatCode>
                <c:ptCount val="49"/>
                <c:pt idx="1">
                  <c:v>62454.61</c:v>
                </c:pt>
                <c:pt idx="2">
                  <c:v>481368.27</c:v>
                </c:pt>
                <c:pt idx="3">
                  <c:v>1493742.1</c:v>
                </c:pt>
                <c:pt idx="4">
                  <c:v>76536.22</c:v>
                </c:pt>
                <c:pt idx="5">
                  <c:v>35547.47</c:v>
                </c:pt>
                <c:pt idx="6">
                  <c:v>1998179.9</c:v>
                </c:pt>
                <c:pt idx="7">
                  <c:v>247488.74</c:v>
                </c:pt>
                <c:pt idx="8">
                  <c:v>109074.84</c:v>
                </c:pt>
                <c:pt idx="9">
                  <c:v>6963.9</c:v>
                </c:pt>
                <c:pt idx="10">
                  <c:v>10146.85</c:v>
                </c:pt>
                <c:pt idx="11">
                  <c:v>176042.52</c:v>
                </c:pt>
                <c:pt idx="12">
                  <c:v>8183.12</c:v>
                </c:pt>
                <c:pt idx="13">
                  <c:v>111290.63</c:v>
                </c:pt>
                <c:pt idx="14">
                  <c:v>198343.65</c:v>
                </c:pt>
                <c:pt idx="15">
                  <c:v>1263028.3999999999</c:v>
                </c:pt>
                <c:pt idx="16">
                  <c:v>23744.97</c:v>
                </c:pt>
                <c:pt idx="17">
                  <c:v>187309.21</c:v>
                </c:pt>
                <c:pt idx="18">
                  <c:v>7080.58</c:v>
                </c:pt>
                <c:pt idx="19">
                  <c:v>71560.55</c:v>
                </c:pt>
                <c:pt idx="20">
                  <c:v>9101.27</c:v>
                </c:pt>
                <c:pt idx="21">
                  <c:v>2578.63</c:v>
                </c:pt>
                <c:pt idx="22">
                  <c:v>50010.86</c:v>
                </c:pt>
                <c:pt idx="23">
                  <c:v>25854.42</c:v>
                </c:pt>
                <c:pt idx="24">
                  <c:v>32004.99</c:v>
                </c:pt>
                <c:pt idx="25">
                  <c:v>1351.71</c:v>
                </c:pt>
                <c:pt idx="26">
                  <c:v>428.48</c:v>
                </c:pt>
                <c:pt idx="27">
                  <c:v>61821.01</c:v>
                </c:pt>
                <c:pt idx="28">
                  <c:v>665436.19999999995</c:v>
                </c:pt>
                <c:pt idx="29">
                  <c:v>108521.62</c:v>
                </c:pt>
                <c:pt idx="30">
                  <c:v>5200</c:v>
                </c:pt>
                <c:pt idx="31">
                  <c:v>303367.76</c:v>
                </c:pt>
                <c:pt idx="32">
                  <c:v>47115.21</c:v>
                </c:pt>
                <c:pt idx="33">
                  <c:v>48314.16</c:v>
                </c:pt>
                <c:pt idx="34">
                  <c:v>33969.879999999997</c:v>
                </c:pt>
                <c:pt idx="35">
                  <c:v>29848.17</c:v>
                </c:pt>
                <c:pt idx="36">
                  <c:v>103070.78</c:v>
                </c:pt>
                <c:pt idx="37">
                  <c:v>5067.76</c:v>
                </c:pt>
                <c:pt idx="38">
                  <c:v>116446.79</c:v>
                </c:pt>
                <c:pt idx="39">
                  <c:v>234.69</c:v>
                </c:pt>
                <c:pt idx="40">
                  <c:v>36376.14</c:v>
                </c:pt>
                <c:pt idx="41">
                  <c:v>28.75</c:v>
                </c:pt>
                <c:pt idx="42">
                  <c:v>47503.16</c:v>
                </c:pt>
                <c:pt idx="43">
                  <c:v>154265.65</c:v>
                </c:pt>
                <c:pt idx="44">
                  <c:v>872.75</c:v>
                </c:pt>
                <c:pt idx="45">
                  <c:v>10629.2</c:v>
                </c:pt>
                <c:pt idx="46">
                  <c:v>175512.17</c:v>
                </c:pt>
                <c:pt idx="47">
                  <c:v>221378.37</c:v>
                </c:pt>
                <c:pt idx="48">
                  <c:v>22677.97</c:v>
                </c:pt>
              </c:numCache>
            </c:numRef>
          </c:val>
          <c:smooth val="0"/>
          <c:extLst>
            <c:ext xmlns:c16="http://schemas.microsoft.com/office/drawing/2014/chart" uri="{C3380CC4-5D6E-409C-BE32-E72D297353CC}">
              <c16:uniqueId val="{00000008-0EE6-4697-A6DC-5729CE7FCA85}"/>
            </c:ext>
          </c:extLst>
        </c:ser>
        <c:dLbls>
          <c:dLblPos val="ctr"/>
          <c:showLegendKey val="0"/>
          <c:showVal val="1"/>
          <c:showCatName val="0"/>
          <c:showSerName val="0"/>
          <c:showPercent val="0"/>
          <c:showBubbleSize val="0"/>
        </c:dLbls>
        <c:dropLines>
          <c:spPr>
            <a:ln w="9525" cap="flat" cmpd="sng" algn="ctr">
              <a:gradFill>
                <a:gsLst>
                  <a:gs pos="0">
                    <a:schemeClr val="lt1"/>
                  </a:gs>
                  <a:gs pos="100000">
                    <a:schemeClr val="lt1">
                      <a:alpha val="0"/>
                    </a:schemeClr>
                  </a:gs>
                </a:gsLst>
                <a:lin ang="5400000" scaled="0"/>
              </a:gradFill>
              <a:round/>
            </a:ln>
            <a:effectLst/>
          </c:spPr>
        </c:dropLines>
        <c:smooth val="0"/>
        <c:axId val="257836255"/>
        <c:axId val="257836735"/>
      </c:lineChart>
      <c:catAx>
        <c:axId val="257836255"/>
        <c:scaling>
          <c:orientation val="minMax"/>
        </c:scaling>
        <c:delete val="0"/>
        <c:axPos val="b"/>
        <c:numFmt formatCode="General" sourceLinked="1"/>
        <c:majorTickMark val="none"/>
        <c:minorTickMark val="none"/>
        <c:tickLblPos val="nextTo"/>
        <c:spPr>
          <a:noFill/>
          <a:ln w="12700" cap="flat" cmpd="sng" algn="ctr">
            <a:solidFill>
              <a:schemeClr val="lt1"/>
            </a:solidFill>
            <a:round/>
          </a:ln>
          <a:effectLst/>
        </c:spPr>
        <c:txPr>
          <a:bodyPr rot="-60000000" spcFirstLastPara="1" vertOverflow="ellipsis" vert="horz" wrap="square" anchor="ctr" anchorCtr="1"/>
          <a:lstStyle/>
          <a:p>
            <a:pPr>
              <a:defRPr sz="900" b="0" i="0" u="none" strike="noStrike" kern="1200" spc="100" baseline="0">
                <a:solidFill>
                  <a:schemeClr val="lt1"/>
                </a:solidFill>
                <a:latin typeface="+mn-lt"/>
                <a:ea typeface="+mn-ea"/>
                <a:cs typeface="+mn-cs"/>
              </a:defRPr>
            </a:pPr>
            <a:endParaRPr lang="el-GR"/>
          </a:p>
        </c:txPr>
        <c:crossAx val="257836735"/>
        <c:crosses val="autoZero"/>
        <c:auto val="1"/>
        <c:lblAlgn val="ctr"/>
        <c:lblOffset val="100"/>
        <c:noMultiLvlLbl val="0"/>
      </c:catAx>
      <c:valAx>
        <c:axId val="257836735"/>
        <c:scaling>
          <c:orientation val="minMax"/>
        </c:scaling>
        <c:delete val="0"/>
        <c:axPos val="l"/>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lt1"/>
                </a:solidFill>
                <a:latin typeface="+mn-lt"/>
                <a:ea typeface="+mn-ea"/>
                <a:cs typeface="+mn-cs"/>
              </a:defRPr>
            </a:pPr>
            <a:endParaRPr lang="el-GR"/>
          </a:p>
        </c:txPr>
        <c:crossAx val="257836255"/>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accent4">
        <a:lumMod val="60000"/>
        <a:lumOff val="40000"/>
      </a:schemeClr>
    </a:solidFill>
    <a:ln w="9525" cap="flat" cmpd="sng" algn="ctr">
      <a:solidFill>
        <a:schemeClr val="accent1"/>
      </a:solidFill>
      <a:round/>
    </a:ln>
    <a:effectLst/>
  </c:spPr>
  <c:txPr>
    <a:bodyPr/>
    <a:lstStyle/>
    <a:p>
      <a:pPr>
        <a:defRPr/>
      </a:pPr>
      <a:endParaRPr lang="el-GR"/>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US" sz="1800" b="1" i="0" u="none" strike="noStrike" kern="1200" baseline="0" dirty="0">
                <a:solidFill>
                  <a:sysClr val="windowText" lastClr="000000">
                    <a:lumMod val="75000"/>
                    <a:lumOff val="25000"/>
                  </a:sysClr>
                </a:solidFill>
              </a:rPr>
              <a:t>Type of findings vs number of occurrences - all countries</a:t>
            </a:r>
          </a:p>
        </c:rich>
      </c:tx>
      <c:overlay val="0"/>
      <c:spPr>
        <a:solidFill>
          <a:schemeClr val="bg1">
            <a:lumMod val="85000"/>
          </a:schemeClr>
        </a:solidFill>
        <a:ln w="12700">
          <a:solidFill>
            <a:sysClr val="windowText" lastClr="000000"/>
          </a:solid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l-GR"/>
        </a:p>
      </c:txPr>
    </c:title>
    <c:autoTitleDeleted val="0"/>
    <c:view3D>
      <c:rotX val="0"/>
      <c:rotY val="0"/>
      <c:depthPercent val="60"/>
      <c:rAngAx val="0"/>
      <c:perspective val="100"/>
    </c:view3D>
    <c:floor>
      <c:thickness val="0"/>
      <c:spPr>
        <a:solidFill>
          <a:schemeClr val="lt1">
            <a:lumMod val="95000"/>
          </a:schemeClr>
        </a:solid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TOTAL!$D$1</c:f>
              <c:strCache>
                <c:ptCount val="1"/>
                <c:pt idx="0">
                  <c:v>NUMBER OF BENEFICIARIES</c:v>
                </c:pt>
              </c:strCache>
            </c:strRef>
          </c:tx>
          <c:spPr>
            <a:solidFill>
              <a:schemeClr val="accent1">
                <a:alpha val="85000"/>
              </a:schemeClr>
            </a:solidFill>
            <a:ln w="9525" cap="flat" cmpd="sng" algn="ctr">
              <a:solidFill>
                <a:schemeClr val="accent1">
                  <a:lumMod val="75000"/>
                </a:schemeClr>
              </a:solidFill>
              <a:round/>
            </a:ln>
            <a:effectLst/>
            <a:sp3d contourW="9525">
              <a:contourClr>
                <a:schemeClr val="accent1">
                  <a:lumMod val="75000"/>
                </a:schemeClr>
              </a:contourClr>
            </a:sp3d>
          </c:spPr>
          <c:invertIfNegative val="0"/>
          <c:dPt>
            <c:idx val="8"/>
            <c:invertIfNegative val="0"/>
            <c:bubble3D val="0"/>
            <c:spPr>
              <a:solidFill>
                <a:srgbClr val="FFFF00"/>
              </a:solidFill>
              <a:ln w="9525" cap="flat" cmpd="sng" algn="ctr">
                <a:solidFill>
                  <a:schemeClr val="accent1">
                    <a:lumMod val="75000"/>
                  </a:schemeClr>
                </a:solidFill>
                <a:round/>
              </a:ln>
              <a:effectLst/>
              <a:sp3d contourW="9525">
                <a:contourClr>
                  <a:schemeClr val="accent1">
                    <a:lumMod val="75000"/>
                  </a:schemeClr>
                </a:contourClr>
              </a:sp3d>
            </c:spPr>
            <c:extLst>
              <c:ext xmlns:c16="http://schemas.microsoft.com/office/drawing/2014/chart" uri="{C3380CC4-5D6E-409C-BE32-E72D297353CC}">
                <c16:uniqueId val="{00000001-CB36-4EFA-85DF-728F8E6269CD}"/>
              </c:ext>
            </c:extLst>
          </c:dPt>
          <c:dPt>
            <c:idx val="9"/>
            <c:invertIfNegative val="0"/>
            <c:bubble3D val="0"/>
            <c:spPr>
              <a:solidFill>
                <a:srgbClr val="FFFF00"/>
              </a:solidFill>
              <a:ln w="9525" cap="flat" cmpd="sng" algn="ctr">
                <a:solidFill>
                  <a:schemeClr val="accent1">
                    <a:lumMod val="75000"/>
                  </a:schemeClr>
                </a:solidFill>
                <a:round/>
              </a:ln>
              <a:effectLst/>
              <a:sp3d contourW="9525">
                <a:contourClr>
                  <a:schemeClr val="accent1">
                    <a:lumMod val="75000"/>
                  </a:schemeClr>
                </a:contourClr>
              </a:sp3d>
            </c:spPr>
            <c:extLst>
              <c:ext xmlns:c16="http://schemas.microsoft.com/office/drawing/2014/chart" uri="{C3380CC4-5D6E-409C-BE32-E72D297353CC}">
                <c16:uniqueId val="{00000003-CB36-4EFA-85DF-728F8E6269CD}"/>
              </c:ext>
            </c:extLst>
          </c:dPt>
          <c:dPt>
            <c:idx val="20"/>
            <c:invertIfNegative val="0"/>
            <c:bubble3D val="0"/>
            <c:spPr>
              <a:solidFill>
                <a:srgbClr val="FFFF00"/>
              </a:solidFill>
              <a:ln w="9525" cap="flat" cmpd="sng" algn="ctr">
                <a:solidFill>
                  <a:schemeClr val="accent1">
                    <a:lumMod val="75000"/>
                  </a:schemeClr>
                </a:solidFill>
                <a:round/>
              </a:ln>
              <a:effectLst/>
              <a:sp3d contourW="9525">
                <a:contourClr>
                  <a:schemeClr val="accent1">
                    <a:lumMod val="75000"/>
                  </a:schemeClr>
                </a:contourClr>
              </a:sp3d>
            </c:spPr>
            <c:extLst>
              <c:ext xmlns:c16="http://schemas.microsoft.com/office/drawing/2014/chart" uri="{C3380CC4-5D6E-409C-BE32-E72D297353CC}">
                <c16:uniqueId val="{00000005-CB36-4EFA-85DF-728F8E6269CD}"/>
              </c:ext>
            </c:extLst>
          </c:dPt>
          <c:dPt>
            <c:idx val="21"/>
            <c:invertIfNegative val="0"/>
            <c:bubble3D val="0"/>
            <c:spPr>
              <a:solidFill>
                <a:srgbClr val="FFFF00"/>
              </a:solidFill>
              <a:ln w="9525" cap="flat" cmpd="sng" algn="ctr">
                <a:solidFill>
                  <a:schemeClr val="accent1">
                    <a:lumMod val="75000"/>
                  </a:schemeClr>
                </a:solidFill>
                <a:round/>
              </a:ln>
              <a:effectLst/>
              <a:sp3d contourW="9525">
                <a:contourClr>
                  <a:schemeClr val="accent1">
                    <a:lumMod val="75000"/>
                  </a:schemeClr>
                </a:contourClr>
              </a:sp3d>
            </c:spPr>
            <c:extLst>
              <c:ext xmlns:c16="http://schemas.microsoft.com/office/drawing/2014/chart" uri="{C3380CC4-5D6E-409C-BE32-E72D297353CC}">
                <c16:uniqueId val="{00000007-CB36-4EFA-85DF-728F8E6269CD}"/>
              </c:ext>
            </c:extLst>
          </c:dPt>
          <c:dPt>
            <c:idx val="23"/>
            <c:invertIfNegative val="0"/>
            <c:bubble3D val="0"/>
            <c:spPr>
              <a:solidFill>
                <a:srgbClr val="FFFF00"/>
              </a:solidFill>
              <a:ln w="9525" cap="flat" cmpd="sng" algn="ctr">
                <a:solidFill>
                  <a:schemeClr val="accent1">
                    <a:lumMod val="75000"/>
                  </a:schemeClr>
                </a:solidFill>
                <a:round/>
              </a:ln>
              <a:effectLst/>
              <a:sp3d contourW="9525">
                <a:contourClr>
                  <a:schemeClr val="accent1">
                    <a:lumMod val="75000"/>
                  </a:schemeClr>
                </a:contourClr>
              </a:sp3d>
            </c:spPr>
            <c:extLst>
              <c:ext xmlns:c16="http://schemas.microsoft.com/office/drawing/2014/chart" uri="{C3380CC4-5D6E-409C-BE32-E72D297353CC}">
                <c16:uniqueId val="{00000009-CB36-4EFA-85DF-728F8E6269CD}"/>
              </c:ext>
            </c:extLst>
          </c:dPt>
          <c:dPt>
            <c:idx val="25"/>
            <c:invertIfNegative val="0"/>
            <c:bubble3D val="0"/>
            <c:spPr>
              <a:solidFill>
                <a:srgbClr val="FFFF00"/>
              </a:solidFill>
              <a:ln w="9525" cap="flat" cmpd="sng" algn="ctr">
                <a:solidFill>
                  <a:schemeClr val="accent1">
                    <a:lumMod val="75000"/>
                  </a:schemeClr>
                </a:solidFill>
                <a:round/>
              </a:ln>
              <a:effectLst/>
              <a:sp3d contourW="9525">
                <a:contourClr>
                  <a:schemeClr val="accent1">
                    <a:lumMod val="75000"/>
                  </a:schemeClr>
                </a:contourClr>
              </a:sp3d>
            </c:spPr>
            <c:extLst>
              <c:ext xmlns:c16="http://schemas.microsoft.com/office/drawing/2014/chart" uri="{C3380CC4-5D6E-409C-BE32-E72D297353CC}">
                <c16:uniqueId val="{0000000B-CB36-4EFA-85DF-728F8E6269CD}"/>
              </c:ext>
            </c:extLst>
          </c:dPt>
          <c:dLbls>
            <c:dLbl>
              <c:idx val="8"/>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dk1">
                          <a:lumMod val="75000"/>
                          <a:lumOff val="25000"/>
                        </a:schemeClr>
                      </a:solidFill>
                      <a:latin typeface="+mn-lt"/>
                      <a:ea typeface="+mn-ea"/>
                      <a:cs typeface="+mn-cs"/>
                    </a:defRPr>
                  </a:pPr>
                  <a:endParaRPr lang="el-GR"/>
                </a:p>
              </c:txPr>
              <c:showLegendKey val="0"/>
              <c:showVal val="1"/>
              <c:showCatName val="0"/>
              <c:showSerName val="0"/>
              <c:showPercent val="0"/>
              <c:showBubbleSize val="0"/>
              <c:extLst>
                <c:ext xmlns:c16="http://schemas.microsoft.com/office/drawing/2014/chart" uri="{C3380CC4-5D6E-409C-BE32-E72D297353CC}">
                  <c16:uniqueId val="{00000001-CB36-4EFA-85DF-728F8E6269CD}"/>
                </c:ext>
              </c:extLst>
            </c:dLbl>
            <c:dLbl>
              <c:idx val="9"/>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dk1">
                          <a:lumMod val="75000"/>
                          <a:lumOff val="25000"/>
                        </a:schemeClr>
                      </a:solidFill>
                      <a:latin typeface="+mn-lt"/>
                      <a:ea typeface="+mn-ea"/>
                      <a:cs typeface="+mn-cs"/>
                    </a:defRPr>
                  </a:pPr>
                  <a:endParaRPr lang="el-GR"/>
                </a:p>
              </c:txPr>
              <c:showLegendKey val="0"/>
              <c:showVal val="1"/>
              <c:showCatName val="0"/>
              <c:showSerName val="0"/>
              <c:showPercent val="0"/>
              <c:showBubbleSize val="0"/>
              <c:extLst>
                <c:ext xmlns:c16="http://schemas.microsoft.com/office/drawing/2014/chart" uri="{C3380CC4-5D6E-409C-BE32-E72D297353CC}">
                  <c16:uniqueId val="{00000003-CB36-4EFA-85DF-728F8E6269CD}"/>
                </c:ext>
              </c:extLst>
            </c:dLbl>
            <c:dLbl>
              <c:idx val="2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dk1">
                          <a:lumMod val="75000"/>
                          <a:lumOff val="25000"/>
                        </a:schemeClr>
                      </a:solidFill>
                      <a:latin typeface="+mn-lt"/>
                      <a:ea typeface="+mn-ea"/>
                      <a:cs typeface="+mn-cs"/>
                    </a:defRPr>
                  </a:pPr>
                  <a:endParaRPr lang="el-GR"/>
                </a:p>
              </c:txPr>
              <c:showLegendKey val="0"/>
              <c:showVal val="1"/>
              <c:showCatName val="0"/>
              <c:showSerName val="0"/>
              <c:showPercent val="0"/>
              <c:showBubbleSize val="0"/>
              <c:extLst>
                <c:ext xmlns:c16="http://schemas.microsoft.com/office/drawing/2014/chart" uri="{C3380CC4-5D6E-409C-BE32-E72D297353CC}">
                  <c16:uniqueId val="{00000005-CB36-4EFA-85DF-728F8E6269CD}"/>
                </c:ext>
              </c:extLst>
            </c:dLbl>
            <c:dLbl>
              <c:idx val="21"/>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dk1">
                          <a:lumMod val="75000"/>
                          <a:lumOff val="25000"/>
                        </a:schemeClr>
                      </a:solidFill>
                      <a:latin typeface="+mn-lt"/>
                      <a:ea typeface="+mn-ea"/>
                      <a:cs typeface="+mn-cs"/>
                    </a:defRPr>
                  </a:pPr>
                  <a:endParaRPr lang="el-GR"/>
                </a:p>
              </c:txPr>
              <c:showLegendKey val="0"/>
              <c:showVal val="1"/>
              <c:showCatName val="0"/>
              <c:showSerName val="0"/>
              <c:showPercent val="0"/>
              <c:showBubbleSize val="0"/>
              <c:extLst>
                <c:ext xmlns:c16="http://schemas.microsoft.com/office/drawing/2014/chart" uri="{C3380CC4-5D6E-409C-BE32-E72D297353CC}">
                  <c16:uniqueId val="{00000007-CB36-4EFA-85DF-728F8E6269CD}"/>
                </c:ext>
              </c:extLst>
            </c:dLbl>
            <c:dLbl>
              <c:idx val="23"/>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dk1">
                          <a:lumMod val="75000"/>
                          <a:lumOff val="25000"/>
                        </a:schemeClr>
                      </a:solidFill>
                      <a:latin typeface="+mn-lt"/>
                      <a:ea typeface="+mn-ea"/>
                      <a:cs typeface="+mn-cs"/>
                    </a:defRPr>
                  </a:pPr>
                  <a:endParaRPr lang="el-GR"/>
                </a:p>
              </c:txPr>
              <c:showLegendKey val="0"/>
              <c:showVal val="1"/>
              <c:showCatName val="0"/>
              <c:showSerName val="0"/>
              <c:showPercent val="0"/>
              <c:showBubbleSize val="0"/>
              <c:extLst>
                <c:ext xmlns:c16="http://schemas.microsoft.com/office/drawing/2014/chart" uri="{C3380CC4-5D6E-409C-BE32-E72D297353CC}">
                  <c16:uniqueId val="{00000009-CB36-4EFA-85DF-728F8E6269CD}"/>
                </c:ext>
              </c:extLst>
            </c:dLbl>
            <c:dLbl>
              <c:idx val="25"/>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dk1">
                          <a:lumMod val="75000"/>
                          <a:lumOff val="25000"/>
                        </a:schemeClr>
                      </a:solidFill>
                      <a:latin typeface="+mn-lt"/>
                      <a:ea typeface="+mn-ea"/>
                      <a:cs typeface="+mn-cs"/>
                    </a:defRPr>
                  </a:pPr>
                  <a:endParaRPr lang="el-GR"/>
                </a:p>
              </c:txPr>
              <c:showLegendKey val="0"/>
              <c:showVal val="1"/>
              <c:showCatName val="0"/>
              <c:showSerName val="0"/>
              <c:showPercent val="0"/>
              <c:showBubbleSize val="0"/>
              <c:extLst>
                <c:ext xmlns:c16="http://schemas.microsoft.com/office/drawing/2014/chart" uri="{C3380CC4-5D6E-409C-BE32-E72D297353CC}">
                  <c16:uniqueId val="{0000000B-CB36-4EFA-85DF-728F8E6269CD}"/>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dk1">
                        <a:lumMod val="75000"/>
                        <a:lumOff val="25000"/>
                      </a:schemeClr>
                    </a:solidFill>
                    <a:latin typeface="+mn-lt"/>
                    <a:ea typeface="+mn-ea"/>
                    <a:cs typeface="+mn-cs"/>
                  </a:defRPr>
                </a:pPr>
                <a:endParaRPr lang="el-G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TOTAL!$A$2:$A$27</c:f>
              <c:strCache>
                <c:ptCount val="26"/>
                <c:pt idx="0">
                  <c:v>01</c:v>
                </c:pt>
                <c:pt idx="1">
                  <c:v>1_1</c:v>
                </c:pt>
                <c:pt idx="2">
                  <c:v>1_10</c:v>
                </c:pt>
                <c:pt idx="3">
                  <c:v>1_11</c:v>
                </c:pt>
                <c:pt idx="4">
                  <c:v>1_12</c:v>
                </c:pt>
                <c:pt idx="5">
                  <c:v>1_16</c:v>
                </c:pt>
                <c:pt idx="6">
                  <c:v>1_2</c:v>
                </c:pt>
                <c:pt idx="7">
                  <c:v>1_23</c:v>
                </c:pt>
                <c:pt idx="8">
                  <c:v>1_24</c:v>
                </c:pt>
                <c:pt idx="9">
                  <c:v>1_3</c:v>
                </c:pt>
                <c:pt idx="10">
                  <c:v>1_5</c:v>
                </c:pt>
                <c:pt idx="11">
                  <c:v>10_1</c:v>
                </c:pt>
                <c:pt idx="12">
                  <c:v>11_1</c:v>
                </c:pt>
                <c:pt idx="13">
                  <c:v>11_2</c:v>
                </c:pt>
                <c:pt idx="14">
                  <c:v>11_2A</c:v>
                </c:pt>
                <c:pt idx="15">
                  <c:v>12_2</c:v>
                </c:pt>
                <c:pt idx="16">
                  <c:v>13_1</c:v>
                </c:pt>
                <c:pt idx="17">
                  <c:v>14_1</c:v>
                </c:pt>
                <c:pt idx="18">
                  <c:v>15_1</c:v>
                </c:pt>
                <c:pt idx="19">
                  <c:v>15_2</c:v>
                </c:pt>
                <c:pt idx="20">
                  <c:v>16_1</c:v>
                </c:pt>
                <c:pt idx="21">
                  <c:v>5_1</c:v>
                </c:pt>
                <c:pt idx="22">
                  <c:v>5_2</c:v>
                </c:pt>
                <c:pt idx="23">
                  <c:v>7_1</c:v>
                </c:pt>
                <c:pt idx="24">
                  <c:v>8_3</c:v>
                </c:pt>
                <c:pt idx="25">
                  <c:v>8_9</c:v>
                </c:pt>
              </c:strCache>
            </c:strRef>
          </c:cat>
          <c:val>
            <c:numRef>
              <c:f>TOTAL!$D$2:$D$27</c:f>
              <c:numCache>
                <c:formatCode>General</c:formatCode>
                <c:ptCount val="26"/>
                <c:pt idx="0">
                  <c:v>8</c:v>
                </c:pt>
                <c:pt idx="1">
                  <c:v>3</c:v>
                </c:pt>
                <c:pt idx="2">
                  <c:v>9</c:v>
                </c:pt>
                <c:pt idx="3">
                  <c:v>6</c:v>
                </c:pt>
                <c:pt idx="4">
                  <c:v>2</c:v>
                </c:pt>
                <c:pt idx="5">
                  <c:v>2</c:v>
                </c:pt>
                <c:pt idx="6">
                  <c:v>1</c:v>
                </c:pt>
                <c:pt idx="7">
                  <c:v>3</c:v>
                </c:pt>
                <c:pt idx="8">
                  <c:v>12</c:v>
                </c:pt>
                <c:pt idx="9">
                  <c:v>12</c:v>
                </c:pt>
                <c:pt idx="10">
                  <c:v>2</c:v>
                </c:pt>
                <c:pt idx="11">
                  <c:v>1</c:v>
                </c:pt>
                <c:pt idx="12">
                  <c:v>2</c:v>
                </c:pt>
                <c:pt idx="13">
                  <c:v>6</c:v>
                </c:pt>
                <c:pt idx="14">
                  <c:v>6</c:v>
                </c:pt>
                <c:pt idx="15">
                  <c:v>4</c:v>
                </c:pt>
                <c:pt idx="16">
                  <c:v>3</c:v>
                </c:pt>
                <c:pt idx="17">
                  <c:v>4</c:v>
                </c:pt>
                <c:pt idx="18">
                  <c:v>1</c:v>
                </c:pt>
                <c:pt idx="19">
                  <c:v>2</c:v>
                </c:pt>
                <c:pt idx="20">
                  <c:v>27</c:v>
                </c:pt>
                <c:pt idx="21">
                  <c:v>13</c:v>
                </c:pt>
                <c:pt idx="22">
                  <c:v>6</c:v>
                </c:pt>
                <c:pt idx="23">
                  <c:v>24</c:v>
                </c:pt>
                <c:pt idx="24">
                  <c:v>2</c:v>
                </c:pt>
                <c:pt idx="25">
                  <c:v>53</c:v>
                </c:pt>
              </c:numCache>
            </c:numRef>
          </c:val>
          <c:extLst>
            <c:ext xmlns:c16="http://schemas.microsoft.com/office/drawing/2014/chart" uri="{C3380CC4-5D6E-409C-BE32-E72D297353CC}">
              <c16:uniqueId val="{0000000C-CB36-4EFA-85DF-728F8E6269CD}"/>
            </c:ext>
          </c:extLst>
        </c:ser>
        <c:dLbls>
          <c:showLegendKey val="0"/>
          <c:showVal val="1"/>
          <c:showCatName val="0"/>
          <c:showSerName val="0"/>
          <c:showPercent val="0"/>
          <c:showBubbleSize val="0"/>
        </c:dLbls>
        <c:gapWidth val="65"/>
        <c:shape val="box"/>
        <c:axId val="1271339456"/>
        <c:axId val="1271336096"/>
        <c:axId val="0"/>
      </c:bar3DChart>
      <c:catAx>
        <c:axId val="1271339456"/>
        <c:scaling>
          <c:orientation val="minMax"/>
        </c:scaling>
        <c:delete val="1"/>
        <c:axPos val="b"/>
        <c:numFmt formatCode="General" sourceLinked="1"/>
        <c:majorTickMark val="none"/>
        <c:minorTickMark val="none"/>
        <c:tickLblPos val="nextTo"/>
        <c:crossAx val="1271336096"/>
        <c:crosses val="autoZero"/>
        <c:auto val="1"/>
        <c:lblAlgn val="ctr"/>
        <c:lblOffset val="100"/>
        <c:noMultiLvlLbl val="0"/>
      </c:catAx>
      <c:valAx>
        <c:axId val="1271336096"/>
        <c:scaling>
          <c:orientation val="minMax"/>
        </c:scaling>
        <c:delete val="0"/>
        <c:axPos val="l"/>
        <c:majorGridlines>
          <c:spPr>
            <a:ln w="9525" cap="flat" cmpd="sng" algn="ctr">
              <a:solidFill>
                <a:schemeClr val="dk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el-GR"/>
          </a:p>
        </c:txPr>
        <c:crossAx val="1271339456"/>
        <c:crosses val="autoZero"/>
        <c:crossBetween val="between"/>
      </c:valAx>
      <c:spPr>
        <a:noFill/>
        <a:ln>
          <a:noFill/>
        </a:ln>
        <a:effectLst/>
      </c:spPr>
    </c:plotArea>
    <c:legend>
      <c:legendPos val="b"/>
      <c:layout>
        <c:manualLayout>
          <c:xMode val="edge"/>
          <c:yMode val="edge"/>
          <c:x val="4.0072239466512831E-2"/>
          <c:y val="0.94070436037846539"/>
          <c:w val="0.93297744561590834"/>
          <c:h val="3.1391912606405843E-2"/>
        </c:manualLayout>
      </c:layout>
      <c:overlay val="0"/>
      <c:spPr>
        <a:solidFill>
          <a:schemeClr val="lt1">
            <a:lumMod val="95000"/>
            <a:alpha val="39000"/>
          </a:schemeClr>
        </a:solidFill>
        <a:ln>
          <a:noFill/>
        </a:ln>
        <a:effectLst/>
      </c:spPr>
      <c:txPr>
        <a:bodyPr rot="0" spcFirstLastPara="1" vertOverflow="ellipsis" vert="horz" wrap="square" anchor="ctr" anchorCtr="1"/>
        <a:lstStyle/>
        <a:p>
          <a:pPr>
            <a:defRPr sz="900" b="0" i="0" u="none" strike="noStrike" kern="1200" baseline="0">
              <a:solidFill>
                <a:schemeClr val="dk1">
                  <a:lumMod val="75000"/>
                  <a:lumOff val="25000"/>
                </a:schemeClr>
              </a:solidFill>
              <a:latin typeface="+mn-lt"/>
              <a:ea typeface="+mn-ea"/>
              <a:cs typeface="+mn-cs"/>
            </a:defRPr>
          </a:pPr>
          <a:endParaRPr lang="el-GR"/>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l-GR"/>
    </a:p>
  </c:txPr>
  <c:externalData r:id="rId3">
    <c:autoUpdate val="0"/>
  </c:externalData>
</c:chartSpace>
</file>

<file path=ppt/charts/chartEx1.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at">
        <cx:f dir="row">GR!$E$2:$I$2</cx:f>
        <cx:lvl ptCount="5">
          <cx:pt idx="0">Public Authorities</cx:pt>
          <cx:pt idx="1">Regional Authorities</cx:pt>
          <cx:pt idx="2">Local Authprities</cx:pt>
          <cx:pt idx="3">Universities / Institutes</cx:pt>
          <cx:pt idx="4">Bodies Governed By Private Law </cx:pt>
        </cx:lvl>
      </cx:strDim>
      <cx:numDim type="val">
        <cx:f dir="row">GR!$E$44:$I$44</cx:f>
        <cx:lvl ptCount="5" formatCode="Γενικός τύπος">
          <cx:pt idx="0">27</cx:pt>
          <cx:pt idx="1">43</cx:pt>
          <cx:pt idx="2">51</cx:pt>
          <cx:pt idx="3">112</cx:pt>
          <cx:pt idx="4">202</cx:pt>
        </cx:lvl>
      </cx:numDim>
    </cx:data>
  </cx:chartData>
  <cx:chart>
    <cx:title pos="t" align="ctr" overlay="0">
      <cx:tx>
        <cx:rich>
          <a:bodyPr spcFirstLastPara="1" vertOverflow="ellipsis" horzOverflow="overflow" wrap="square" lIns="0" tIns="0" rIns="0" bIns="0"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a:solidFill>
                  <a:schemeClr val="bg1"/>
                </a:solidFill>
              </a:defRPr>
            </a:pPr>
            <a:r>
              <a:rPr lang="en-US" sz="1800" b="1" i="0" u="none" strike="noStrike" baseline="0" dirty="0">
                <a:solidFill>
                  <a:schemeClr val="bg1"/>
                </a:solidFill>
                <a:latin typeface="Calibri" panose="020F0502020204030204"/>
              </a:rPr>
              <a:t>Number of type of Beneficiaries GR -  Finding occurrences</a:t>
            </a:r>
            <a:endParaRPr lang="el-GR" sz="1800" b="1" i="0" u="none" strike="noStrike" baseline="0" dirty="0">
              <a:solidFill>
                <a:schemeClr val="bg1"/>
              </a:solidFill>
              <a:latin typeface="Calibri" panose="020F0502020204030204"/>
            </a:endParaRPr>
          </a:p>
        </cx:rich>
      </cx:tx>
      <cx:spPr>
        <a:solidFill>
          <a:schemeClr val="tx1">
            <a:lumMod val="50000"/>
            <a:lumOff val="50000"/>
          </a:schemeClr>
        </a:solidFill>
        <a:ln w="9525">
          <a:solidFill>
            <a:schemeClr val="accent1"/>
          </a:solidFill>
        </a:ln>
      </cx:spPr>
    </cx:title>
    <cx:plotArea>
      <cx:plotAreaRegion>
        <cx:series layoutId="funnel" uniqueId="{CB7546F0-7444-41C9-AB45-24D0255775AC}">
          <cx:dataLabels>
            <cx:txPr>
              <a:bodyPr spcFirstLastPara="1" vertOverflow="ellipsis" horzOverflow="overflow" wrap="square" lIns="0" tIns="0" rIns="0" bIns="0" anchor="ctr" anchorCtr="1"/>
              <a:lstStyle/>
              <a:p>
                <a:pPr algn="ctr" rtl="0">
                  <a:defRPr sz="1600" b="1">
                    <a:solidFill>
                      <a:schemeClr val="bg1"/>
                    </a:solidFill>
                  </a:defRPr>
                </a:pPr>
                <a:endParaRPr lang="el-GR" sz="1600" b="1" i="0" u="none" strike="noStrike" baseline="0">
                  <a:solidFill>
                    <a:schemeClr val="bg1"/>
                  </a:solidFill>
                  <a:latin typeface="Calibri" panose="020F0502020204030204"/>
                </a:endParaRPr>
              </a:p>
            </cx:txPr>
            <cx:visibility seriesName="0" categoryName="0" value="1"/>
          </cx:dataLabels>
          <cx:dataId val="0"/>
        </cx:series>
      </cx:plotAreaRegion>
      <cx:axis id="0">
        <cx:catScaling gapWidth="0.150000006"/>
        <cx:tickLabels/>
        <cx:txPr>
          <a:bodyPr spcFirstLastPara="1" vertOverflow="ellipsis" horzOverflow="overflow" wrap="square" lIns="0" tIns="0" rIns="0" bIns="0" anchor="ctr" anchorCtr="1"/>
          <a:lstStyle/>
          <a:p>
            <a:pPr algn="ctr" rtl="0">
              <a:defRPr sz="1400"/>
            </a:pPr>
            <a:endParaRPr lang="el-GR" sz="1400" b="0" i="0" u="none" strike="noStrike" baseline="0">
              <a:solidFill>
                <a:sysClr val="windowText" lastClr="000000">
                  <a:lumMod val="75000"/>
                  <a:lumOff val="25000"/>
                </a:sysClr>
              </a:solidFill>
              <a:latin typeface="Calibri" panose="020F0502020204030204"/>
            </a:endParaRPr>
          </a:p>
        </cx:txPr>
      </cx:axis>
    </cx:plotArea>
  </cx:chart>
  <cx:spPr>
    <a:ln>
      <a:noFill/>
    </a:ln>
  </cx:spPr>
</cx:chartSpace>
</file>

<file path=ppt/charts/chartEx2.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at">
        <cx:f>TOTAL!$A$2:$A$27</cx:f>
        <cx:lvl ptCount="26">
          <cx:pt idx="0">01</cx:pt>
          <cx:pt idx="1">1_1</cx:pt>
          <cx:pt idx="2">1_10</cx:pt>
          <cx:pt idx="3">1_11</cx:pt>
          <cx:pt idx="4">1_12</cx:pt>
          <cx:pt idx="5">1_16</cx:pt>
          <cx:pt idx="6">1_2</cx:pt>
          <cx:pt idx="7">1_23</cx:pt>
          <cx:pt idx="8">1_24</cx:pt>
          <cx:pt idx="9">1_3</cx:pt>
          <cx:pt idx="10">1_5</cx:pt>
          <cx:pt idx="11">10_1</cx:pt>
          <cx:pt idx="12">11_1</cx:pt>
          <cx:pt idx="13">11_2</cx:pt>
          <cx:pt idx="14">11_2A</cx:pt>
          <cx:pt idx="15">12_2</cx:pt>
          <cx:pt idx="16">13_1</cx:pt>
          <cx:pt idx="17">14_1</cx:pt>
          <cx:pt idx="18">15_1</cx:pt>
          <cx:pt idx="19">15_2</cx:pt>
          <cx:pt idx="20">16_1</cx:pt>
          <cx:pt idx="21">5_1</cx:pt>
          <cx:pt idx="22">5_2</cx:pt>
          <cx:pt idx="23">7_1</cx:pt>
          <cx:pt idx="24">8_3</cx:pt>
          <cx:pt idx="25">8_9</cx:pt>
        </cx:lvl>
      </cx:strDim>
      <cx:numDim type="val">
        <cx:f>TOTAL!$C$2:$C$27</cx:f>
        <cx:lvl ptCount="26" formatCode="#.##0,00">
          <cx:pt idx="0">13484.67</cx:pt>
          <cx:pt idx="1">7588.6700000000001</cx:pt>
          <cx:pt idx="2">73638.880000000005</cx:pt>
          <cx:pt idx="3">10471.98</cx:pt>
          <cx:pt idx="4">9970.5100000000002</cx:pt>
          <cx:pt idx="5">35775</cx:pt>
          <cx:pt idx="6">8075.5</cx:pt>
          <cx:pt idx="7">28875.950000000001</cx:pt>
          <cx:pt idx="8">29984.469999999998</cx:pt>
          <cx:pt idx="9">45971.260000000002</cx:pt>
          <cx:pt idx="10">1168.3400000000001</cx:pt>
          <cx:pt idx="11">10926.879999999999</cx:pt>
          <cx:pt idx="12">0</cx:pt>
          <cx:pt idx="13">0</cx:pt>
          <cx:pt idx="14">0</cx:pt>
          <cx:pt idx="15">1386.7</cx:pt>
          <cx:pt idx="16">16169.599999999999</cx:pt>
          <cx:pt idx="17">0</cx:pt>
          <cx:pt idx="18">0</cx:pt>
          <cx:pt idx="19">0</cx:pt>
          <cx:pt idx="20">10293.99</cx:pt>
          <cx:pt idx="21">1457.96</cx:pt>
          <cx:pt idx="22">3563.6599999999999</cx:pt>
          <cx:pt idx="23">9969.0300000000007</cx:pt>
          <cx:pt idx="24">334330.5</cx:pt>
          <cx:pt idx="25">79137.959999999992</cx:pt>
        </cx:lvl>
      </cx:numDim>
    </cx:data>
  </cx:chartData>
  <cx:chart>
    <cx:title pos="t" align="ctr" overlay="0">
      <cx:tx>
        <cx:rich>
          <a:bodyPr spcFirstLastPara="1" vertOverflow="ellipsis" horzOverflow="overflow" wrap="square" lIns="0" tIns="0" rIns="0" bIns="0" anchor="ctr" anchorCtr="1"/>
          <a:lstStyle/>
          <a:p>
            <a:pPr rtl="0" eaLnBrk="1" latinLnBrk="0" hangingPunct="1"/>
            <a:r>
              <a:rPr lang="en-US" sz="1800" b="1">
                <a:effectLst/>
              </a:rPr>
              <a:t>Non eligible amount vs type of finding – all countries</a:t>
            </a:r>
            <a:endParaRPr lang="el-GR">
              <a:effectLst/>
            </a:endParaRPr>
          </a:p>
        </cx:rich>
      </cx:tx>
      <cx:spPr>
        <a:solidFill>
          <a:schemeClr val="bg1">
            <a:lumMod val="85000"/>
          </a:schemeClr>
        </a:solidFill>
        <a:ln w="12700">
          <a:solidFill>
            <a:sysClr val="windowText" lastClr="000000"/>
          </a:solidFill>
        </a:ln>
      </cx:spPr>
    </cx:title>
    <cx:plotArea>
      <cx:plotAreaRegion>
        <cx:series layoutId="clusteredColumn" uniqueId="{C7996900-CA1C-46CE-A252-3F07010E82AB}">
          <cx:tx>
            <cx:txData>
              <cx:f>TOTAL!$C$1</cx:f>
              <cx:v>NON ELIGIBLE AMOUNT</cx:v>
            </cx:txData>
          </cx:tx>
          <cx:dataPt idx="0">
            <cx:spPr>
              <a:solidFill>
                <a:srgbClr val="FFFF00"/>
              </a:solidFill>
            </cx:spPr>
          </cx:dataPt>
          <cx:dataPt idx="1">
            <cx:spPr>
              <a:solidFill>
                <a:srgbClr val="FFFF00"/>
              </a:solidFill>
            </cx:spPr>
          </cx:dataPt>
          <cx:dataPt idx="2">
            <cx:spPr>
              <a:solidFill>
                <a:srgbClr val="FFFF00"/>
              </a:solidFill>
            </cx:spPr>
          </cx:dataPt>
          <cx:dataPt idx="3">
            <cx:spPr>
              <a:solidFill>
                <a:srgbClr val="FFFF00"/>
              </a:solidFill>
            </cx:spPr>
          </cx:dataPt>
          <cx:dataLabels pos="inEnd">
            <cx:txPr>
              <a:bodyPr spcFirstLastPara="1" vertOverflow="ellipsis" horzOverflow="overflow" wrap="square" lIns="0" tIns="0" rIns="0" bIns="0" anchor="ctr" anchorCtr="1"/>
              <a:lstStyle/>
              <a:p>
                <a:pPr algn="ctr" rtl="0">
                  <a:defRPr sz="1050" b="1"/>
                </a:pPr>
                <a:endParaRPr lang="el-GR" sz="1050" b="1" i="0" u="none" strike="noStrike" baseline="0">
                  <a:solidFill>
                    <a:sysClr val="windowText" lastClr="000000"/>
                  </a:solidFill>
                  <a:latin typeface="Calibri"/>
                </a:endParaRPr>
              </a:p>
            </cx:txPr>
            <cx:visibility seriesName="0" categoryName="0" value="1"/>
          </cx:dataLabels>
          <cx:dataId val="0"/>
          <cx:layoutPr>
            <cx:aggregation/>
          </cx:layoutPr>
          <cx:axisId val="1"/>
        </cx:series>
        <cx:series layoutId="paretoLine" ownerIdx="0" uniqueId="{A1953A3C-BA24-4E04-9C92-0846E9F4E6A4}">
          <cx:axisId val="2"/>
        </cx:series>
      </cx:plotAreaRegion>
      <cx:axis id="0">
        <cx:catScaling gapWidth="0"/>
        <cx:tickLabels/>
      </cx:axis>
      <cx:axis id="1" hidden="1">
        <cx:valScaling/>
        <cx:majorGridlines/>
        <cx:tickLabels/>
      </cx:axis>
      <cx:axis id="2">
        <cx:valScaling max="1" min="0"/>
        <cx:units unit="percentage"/>
        <cx:tickLabels/>
      </cx:axis>
    </cx:plotArea>
  </cx:chart>
</cx: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0.xml><?xml version="1.0" encoding="utf-8"?>
<cs:colorStyle xmlns:cs="http://schemas.microsoft.com/office/drawing/2012/chartStyle" xmlns:a="http://schemas.openxmlformats.org/drawingml/2006/main" meth="withinLinearReversed" id="25">
  <a:schemeClr val="accent5"/>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88">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solidFill>
        <a:schemeClr val="phClr">
          <a:alpha val="85000"/>
        </a:schemeClr>
      </a:solidFill>
      <a:ln w="9525" cap="flat" cmpd="sng" algn="ctr">
        <a:solidFill>
          <a:schemeClr val="phClr">
            <a:lumMod val="75000"/>
          </a:schemeClr>
        </a:solidFill>
        <a:round/>
      </a:ln>
    </cs:spPr>
  </cs:dataPoint>
  <cs:dataPoint3D>
    <cs:lnRef idx="0">
      <cs:styleClr val="auto"/>
    </cs:lnRef>
    <cs:fillRef idx="0">
      <cs:styleClr val="auto"/>
    </cs:fillRef>
    <cs:effectRef idx="0">
      <cs:styleClr val="auto"/>
    </cs:effectRef>
    <cs:fontRef idx="minor">
      <a:schemeClr val="dk1"/>
    </cs:fontRef>
    <cs:spPr>
      <a:solidFill>
        <a:schemeClr val="phClr">
          <a:alpha val="85000"/>
        </a:schemeClr>
      </a:solidFill>
      <a:ln w="9525" cap="flat" cmpd="sng" algn="ctr">
        <a:solidFill>
          <a:schemeClr val="phClr">
            <a:lumMod val="75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spPr>
      <a:solidFill>
        <a:schemeClr val="lt1">
          <a:lumMod val="95000"/>
        </a:schemeClr>
      </a:solidFill>
      <a:sp3d/>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29">
  <cs:axisTitle>
    <cs:lnRef idx="0"/>
    <cs:fillRef idx="0"/>
    <cs:effectRef idx="0"/>
    <cs:fontRef idx="minor">
      <a:schemeClr val="lt1"/>
    </cs:fontRef>
    <cs:defRPr sz="900" b="1" kern="1200"/>
  </cs:axisTitle>
  <cs:categoryAxis>
    <cs:lnRef idx="0">
      <cs:styleClr val="0"/>
    </cs:lnRef>
    <cs:fillRef idx="0"/>
    <cs:effectRef idx="0"/>
    <cs:fontRef idx="minor">
      <a:schemeClr val="lt1"/>
    </cs:fontRef>
    <cs:spPr>
      <a:ln w="12700" cap="flat" cmpd="sng" algn="ctr">
        <a:solidFill>
          <a:schemeClr val="lt1"/>
        </a:solidFill>
        <a:round/>
      </a:ln>
    </cs:spPr>
    <cs:defRPr sz="900" kern="1200" spc="100" baseline="0"/>
  </cs:categoryAxis>
  <cs:chartArea>
    <cs:lnRef idx="0">
      <cs:styleClr val="0"/>
    </cs:lnRef>
    <cs:fillRef idx="0">
      <cs:styleClr val="0"/>
    </cs:fillRef>
    <cs:effectRef idx="0"/>
    <cs:fontRef idx="minor">
      <a:schemeClr val="dk1"/>
    </cs:fontRef>
    <cs:spPr>
      <a:solidFill>
        <a:schemeClr val="phClr"/>
      </a:solidFill>
      <a:ln w="9525" cap="flat" cmpd="sng" algn="ctr">
        <a:solidFill>
          <a:schemeClr val="phClr"/>
        </a:solidFill>
        <a:round/>
      </a:ln>
    </cs:spPr>
    <cs:defRPr sz="1000" kern="1200"/>
  </cs:chartArea>
  <cs:dataLabel>
    <cs:lnRef idx="0"/>
    <cs:fillRef idx="0"/>
    <cs:effectRef idx="0"/>
    <cs:fontRef idx="minor">
      <a:schemeClr val="lt1"/>
    </cs:fontRef>
    <cs:defRPr sz="900" b="1" kern="1200"/>
  </cs:dataLabel>
  <cs:dataLabelCallout>
    <cs:lnRef idx="0">
      <cs:styleClr val="auto"/>
    </cs:lnRef>
    <cs:fillRef idx="0"/>
    <cs:effectRef idx="0"/>
    <cs:fontRef idx="minor">
      <cs:styleClr val="auto"/>
    </cs:fontRef>
    <cs:spPr>
      <a:solidFill>
        <a:schemeClr val="lt1"/>
      </a:solidFill>
      <a:ln>
        <a:solidFill>
          <a:schemeClr val="ph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pattFill prst="ltUpDiag">
        <a:fgClr>
          <a:schemeClr val="phClr"/>
        </a:fgClr>
        <a:bgClr>
          <a:schemeClr val="lt1"/>
        </a:bgClr>
      </a:pattFill>
    </cs:spPr>
  </cs:dataPoint>
  <cs:dataPoint3D>
    <cs:lnRef idx="0"/>
    <cs:fillRef idx="0">
      <cs:styleClr val="auto"/>
    </cs:fillRef>
    <cs:effectRef idx="0"/>
    <cs:fontRef idx="minor">
      <a:schemeClr val="dk1"/>
    </cs:fontRef>
    <cs:spPr>
      <a:pattFill prst="ltUpDiag">
        <a:fgClr>
          <a:schemeClr val="phClr"/>
        </a:fgClr>
        <a:bgClr>
          <a:schemeClr val="lt1"/>
        </a:bgClr>
      </a:pattFill>
    </cs:spPr>
  </cs:dataPoint3D>
  <cs:dataPointLine>
    <cs:lnRef idx="0">
      <cs:styleClr val="auto"/>
    </cs:lnRef>
    <cs:fillRef idx="0"/>
    <cs:effectRef idx="0">
      <cs:styleClr val="auto"/>
    </cs:effectRef>
    <cs:fontRef idx="minor">
      <a:schemeClr val="dk1"/>
    </cs:fontRef>
    <cs:spPr>
      <a:ln w="34925" cap="rnd">
        <a:solidFill>
          <a:schemeClr val="lt1"/>
        </a:solidFill>
        <a:round/>
      </a:ln>
      <a:effectLst>
        <a:outerShdw dist="25400" dir="2700000" algn="tl" rotWithShape="0">
          <a:schemeClr val="phClr"/>
        </a:outerShdw>
      </a:effectLst>
    </cs:spPr>
  </cs:dataPointLine>
  <cs:dataPointMarker>
    <cs:lnRef idx="0"/>
    <cs:fillRef idx="0">
      <cs:styleClr val="auto"/>
    </cs:fillRef>
    <cs:effectRef idx="0"/>
    <cs:fontRef idx="minor">
      <a:schemeClr val="dk1"/>
    </cs:fontRef>
    <cs:spPr>
      <a:solidFill>
        <a:schemeClr val="phClr"/>
      </a:solidFill>
      <a:ln w="22225">
        <a:solidFill>
          <a:schemeClr val="lt1"/>
        </a:solidFill>
        <a:round/>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styleClr val="0"/>
    </cs:lnRef>
    <cs:fillRef idx="0"/>
    <cs:effectRef idx="0"/>
    <cs:fontRef idx="minor">
      <a:schemeClr val="lt1"/>
    </cs:fontRef>
    <cs:spPr>
      <a:ln w="9525">
        <a:solidFill>
          <a:schemeClr val="phClr">
            <a:lumMod val="60000"/>
            <a:lumOff val="40000"/>
          </a:schemeClr>
        </a:solidFill>
      </a:ln>
    </cs:spPr>
    <cs:defRPr sz="900" kern="1200"/>
  </cs:dataTable>
  <cs:downBar>
    <cs:lnRef idx="0">
      <cs:styleClr val="0"/>
    </cs:lnRef>
    <cs:fillRef idx="0"/>
    <cs:effectRef idx="0"/>
    <cs:fontRef idx="minor">
      <a:schemeClr val="dk1"/>
    </cs:fontRef>
    <cs:spPr>
      <a:solidFill>
        <a:schemeClr val="dk1">
          <a:lumMod val="35000"/>
          <a:lumOff val="65000"/>
        </a:schemeClr>
      </a:solidFill>
      <a:ln w="9525">
        <a:solidFill>
          <a:schemeClr val="phClr">
            <a:lumMod val="60000"/>
            <a:lumOff val="40000"/>
          </a:schemeClr>
        </a:solidFill>
      </a:ln>
    </cs:spPr>
  </cs:downBar>
  <cs:dropLine>
    <cs:lnRef idx="0"/>
    <cs:fillRef idx="0"/>
    <cs:effectRef idx="0"/>
    <cs:fontRef idx="minor">
      <a:schemeClr val="dk1"/>
    </cs:fontRef>
    <cs:spPr>
      <a:ln w="9525" cap="flat" cmpd="sng" algn="ctr">
        <a:gradFill>
          <a:gsLst>
            <a:gs pos="0">
              <a:schemeClr val="lt1"/>
            </a:gs>
            <a:gs pos="100000">
              <a:schemeClr val="lt1">
                <a:alpha val="0"/>
              </a:schemeClr>
            </a:gs>
          </a:gsLst>
          <a:lin ang="5400000" scaled="0"/>
        </a:gradFill>
        <a:round/>
      </a:ln>
    </cs:spPr>
  </cs:dropLine>
  <cs:errorBar>
    <cs:lnRef idx="0">
      <cs:styleClr val="0"/>
    </cs:lnRef>
    <cs:fillRef idx="0"/>
    <cs:effectRef idx="0"/>
    <cs:fontRef idx="minor">
      <a:schemeClr val="dk1"/>
    </cs:fontRef>
    <cs:spPr>
      <a:ln w="9525">
        <a:solidFill>
          <a:schemeClr val="phClr">
            <a:lumMod val="60000"/>
            <a:lumOff val="40000"/>
          </a:schemeClr>
        </a:solidFill>
        <a:round/>
      </a:ln>
      <a:effectLst>
        <a:glow rad="25400">
          <a:schemeClr val="lt1"/>
        </a:glow>
      </a:effectLst>
    </cs:spPr>
  </cs:errorBar>
  <cs:floor>
    <cs:lnRef idx="0"/>
    <cs:fillRef idx="0"/>
    <cs:effectRef idx="0"/>
    <cs:fontRef idx="minor">
      <a:schemeClr val="dk1"/>
    </cs:fontRef>
  </cs:floor>
  <cs:gridlineMajor>
    <cs:lnRef idx="0">
      <cs:styleClr val="0"/>
    </cs:lnRef>
    <cs:fillRef idx="0"/>
    <cs:effectRef idx="0"/>
    <cs:fontRef idx="minor">
      <a:schemeClr val="dk1"/>
    </cs:fontRef>
    <cs:spPr>
      <a:ln w="9525" cap="flat" cmpd="sng" algn="ctr">
        <a:solidFill>
          <a:schemeClr val="lt1">
            <a:alpha val="25000"/>
          </a:schemeClr>
        </a:solidFill>
        <a:round/>
      </a:ln>
    </cs:spPr>
  </cs:gridlineMajor>
  <cs:gridlineMinor>
    <cs:lnRef idx="0">
      <cs:styleClr val="0"/>
    </cs:lnRef>
    <cs:fillRef idx="0"/>
    <cs:effectRef idx="0"/>
    <cs:fontRef idx="minor">
      <a:schemeClr val="dk1"/>
    </cs:fontRef>
    <cs:spPr>
      <a:ln>
        <a:solidFill>
          <a:schemeClr val="lt1">
            <a:alpha val="10000"/>
          </a:schemeClr>
        </a:solidFill>
      </a:ln>
    </cs:spPr>
  </cs:gridlineMinor>
  <cs:hiLoLine>
    <cs:lnRef idx="0">
      <cs:styleClr val="0"/>
    </cs:lnRef>
    <cs:fillRef idx="0"/>
    <cs:effectRef idx="0"/>
    <cs:fontRef idx="minor">
      <a:schemeClr val="dk1"/>
    </cs:fontRef>
    <cs:spPr>
      <a:ln w="9525">
        <a:solidFill>
          <a:schemeClr val="phClr">
            <a:lumMod val="60000"/>
            <a:lumOff val="40000"/>
          </a:schemeClr>
        </a:solidFill>
        <a:prstDash val="dash"/>
      </a:ln>
    </cs:spPr>
  </cs:hiLoLine>
  <cs:leaderLine>
    <cs:lnRef idx="0">
      <cs:styleClr val="0"/>
    </cs:lnRef>
    <cs:fillRef idx="0"/>
    <cs:effectRef idx="0"/>
    <cs:fontRef idx="minor">
      <a:schemeClr val="dk1"/>
    </cs:fontRef>
    <cs:spPr>
      <a:ln w="9525">
        <a:solidFill>
          <a:schemeClr val="phClr">
            <a:lumMod val="60000"/>
            <a:lumOff val="40000"/>
          </a:schemeClr>
        </a:solidFill>
      </a:ln>
    </cs:spPr>
  </cs:leaderLine>
  <cs:legend>
    <cs:lnRef idx="0"/>
    <cs:fillRef idx="0"/>
    <cs:effectRef idx="0"/>
    <cs:fontRef idx="minor">
      <a:schemeClr val="lt1"/>
    </cs:fontRef>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styleClr val="0"/>
    </cs:lnRef>
    <cs:fillRef idx="0"/>
    <cs:effectRef idx="0"/>
    <cs:fontRef idx="minor">
      <a:schemeClr val="lt1"/>
    </cs:fontRef>
    <cs:spPr>
      <a:ln w="3175" cap="flat" cmpd="sng" algn="ctr">
        <a:solidFill>
          <a:schemeClr val="phClr">
            <a:lumMod val="60000"/>
            <a:lumOff val="40000"/>
          </a:schemeClr>
        </a:solidFill>
        <a:round/>
      </a:ln>
    </cs:spPr>
    <cs:defRPr sz="900" kern="1200"/>
  </cs:seriesAxis>
  <cs:seriesLine>
    <cs:lnRef idx="0">
      <cs:styleClr val="0"/>
    </cs:lnRef>
    <cs:fillRef idx="0"/>
    <cs:effectRef idx="0"/>
    <cs:fontRef idx="minor">
      <a:schemeClr val="dk1"/>
    </cs:fontRef>
    <cs:spPr>
      <a:ln w="9525">
        <a:solidFill>
          <a:schemeClr val="phClr">
            <a:lumMod val="60000"/>
            <a:lumOff val="40000"/>
            <a:tint val="50000"/>
          </a:schemeClr>
        </a:solidFill>
        <a:prstDash val="dash"/>
      </a:ln>
    </cs:spPr>
  </cs:seriesLine>
  <cs:title>
    <cs:lnRef idx="0"/>
    <cs:fillRef idx="0"/>
    <cs:effectRef idx="0"/>
    <cs:fontRef idx="minor">
      <a:schemeClr val="lt1"/>
    </cs:fontRef>
    <cs:defRPr sz="1500" b="1" kern="1200" cap="all" spc="100" normalizeH="0" baseline="0"/>
  </cs:title>
  <cs:trendline>
    <cs:lnRef idx="0"/>
    <cs:fillRef idx="0"/>
    <cs:effectRef idx="0"/>
    <cs:fontRef idx="minor">
      <a:schemeClr val="dk1"/>
    </cs:fontRef>
    <cs:spPr>
      <a:ln w="28575" cap="rnd">
        <a:solidFill>
          <a:schemeClr val="lt1">
            <a:alpha val="50000"/>
          </a:schemeClr>
        </a:solidFill>
        <a:round/>
      </a:ln>
    </cs:spPr>
  </cs:trendline>
  <cs:trendlineLabel>
    <cs:lnRef idx="0"/>
    <cs:fillRef idx="0"/>
    <cs:effectRef idx="0"/>
    <cs:fontRef idx="minor">
      <a:schemeClr val="lt1"/>
    </cs:fontRef>
    <cs:defRPr sz="900" kern="1200"/>
  </cs:trendlineLabel>
  <cs:upBar>
    <cs:lnRef idx="0">
      <cs:styleClr val="0"/>
    </cs:lnRef>
    <cs:fillRef idx="0"/>
    <cs:effectRef idx="0"/>
    <cs:fontRef idx="minor">
      <a:schemeClr val="dk1"/>
    </cs:fontRef>
    <cs:spPr>
      <a:solidFill>
        <a:schemeClr val="lt1">
          <a:lumMod val="95000"/>
        </a:schemeClr>
      </a:solidFill>
      <a:ln w="9525">
        <a:solidFill>
          <a:schemeClr val="phClr">
            <a:lumMod val="60000"/>
            <a:lumOff val="40000"/>
          </a:schemeClr>
        </a:solidFill>
      </a:ln>
    </cs:spPr>
  </cs:upBar>
  <cs:valueAxis>
    <cs:lnRef idx="0"/>
    <cs:fillRef idx="0"/>
    <cs:effectRef idx="0"/>
    <cs:fontRef idx="minor">
      <a:schemeClr val="lt1"/>
    </cs:fontRef>
    <cs:defRPr sz="900"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88">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solidFill>
        <a:schemeClr val="phClr">
          <a:alpha val="85000"/>
        </a:schemeClr>
      </a:solidFill>
      <a:ln w="9525" cap="flat" cmpd="sng" algn="ctr">
        <a:solidFill>
          <a:schemeClr val="phClr">
            <a:lumMod val="75000"/>
          </a:schemeClr>
        </a:solidFill>
        <a:round/>
      </a:ln>
    </cs:spPr>
  </cs:dataPoint>
  <cs:dataPoint3D>
    <cs:lnRef idx="0">
      <cs:styleClr val="auto"/>
    </cs:lnRef>
    <cs:fillRef idx="0">
      <cs:styleClr val="auto"/>
    </cs:fillRef>
    <cs:effectRef idx="0">
      <cs:styleClr val="auto"/>
    </cs:effectRef>
    <cs:fontRef idx="minor">
      <a:schemeClr val="dk1"/>
    </cs:fontRef>
    <cs:spPr>
      <a:solidFill>
        <a:schemeClr val="phClr">
          <a:alpha val="85000"/>
        </a:schemeClr>
      </a:solidFill>
      <a:ln w="9525" cap="flat" cmpd="sng" algn="ctr">
        <a:solidFill>
          <a:schemeClr val="phClr">
            <a:lumMod val="75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spPr>
      <a:solidFill>
        <a:schemeClr val="lt1">
          <a:lumMod val="95000"/>
        </a:schemeClr>
      </a:solidFill>
      <a:sp3d/>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30.xml><?xml version="1.0" encoding="utf-8"?>
<cs:chartStyle xmlns:cs="http://schemas.microsoft.com/office/drawing/2012/chartStyle" xmlns:a="http://schemas.openxmlformats.org/drawingml/2006/main" id="424">
  <cs:axisTitle>
    <cs:lnRef idx="0"/>
    <cs:fillRef idx="0"/>
    <cs:effectRef idx="0"/>
    <cs:fontRef idx="minor">
      <a:schemeClr val="dk1">
        <a:lumMod val="75000"/>
        <a:lumOff val="25000"/>
      </a:schemeClr>
    </cs:fontRef>
    <cs:defRPr sz="9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cs:chartArea>
  <cs:dataLabel>
    <cs:lnRef idx="0"/>
    <cs:fillRef idx="0"/>
    <cs:effectRef idx="0"/>
    <cs:fontRef idx="minor">
      <a:schemeClr val="dk1"/>
    </cs:fontRef>
    <cs:defRPr sz="900"/>
  </cs:dataLabel>
  <cs:dataLabelCallout>
    <cs:lnRef idx="0"/>
    <cs:fillRef idx="0"/>
    <cs:effectRef idx="0"/>
    <cs:fontRef idx="minor">
      <a:schemeClr val="lt1"/>
    </cs:fontRef>
    <cs:spPr>
      <a:solidFill>
        <a:schemeClr val="dk1">
          <a:lumMod val="65000"/>
          <a:lumOff val="35000"/>
          <a:alpha val="75000"/>
        </a:schemeClr>
      </a:solidFill>
    </cs:spPr>
    <cs:defRPr sz="9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2857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75000"/>
            <a:lumOff val="25000"/>
          </a:schemeClr>
        </a:solidFill>
      </a:ln>
    </cs:spPr>
    <cs:defRPr sz="9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lumOff val="10000"/>
              </a:schemeClr>
            </a:gs>
            <a:gs pos="0">
              <a:schemeClr val="lt1">
                <a:lumMod val="75000"/>
                <a:alpha val="36000"/>
                <a:lumOff val="10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cs:seriesAxis>
  <cs:seriesLine>
    <cs:lnRef idx="0"/>
    <cs:fillRef idx="0"/>
    <cs:effectRef idx="0"/>
    <cs:fontRef idx="minor">
      <a:schemeClr val="dk1"/>
    </cs:fontRef>
    <cs:spPr>
      <a:ln w="9525" cap="flat">
        <a:solidFill>
          <a:schemeClr val="bg1">
            <a:lumMod val="50000"/>
          </a:schemeClr>
        </a:solidFill>
        <a:round/>
      </a:ln>
    </cs:spPr>
  </cs:seriesLine>
  <cs:title>
    <cs:lnRef idx="0"/>
    <cs:fillRef idx="0"/>
    <cs:effectRef idx="0"/>
    <cs:fontRef idx="minor">
      <a:schemeClr val="dk1">
        <a:lumMod val="75000"/>
        <a:lumOff val="25000"/>
      </a:schemeClr>
    </cs:fontRef>
    <cs:defRPr sz="1800" b="1"/>
  </cs:title>
  <cs:trendline>
    <cs:lnRef idx="0"/>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75000"/>
        <a:lumOff val="25000"/>
      </a:schemeClr>
    </cs:fontRef>
    <cs:defRPr sz="9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defRPr sz="90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29">
  <cs:axisTitle>
    <cs:lnRef idx="0"/>
    <cs:fillRef idx="0"/>
    <cs:effectRef idx="0"/>
    <cs:fontRef idx="minor">
      <a:schemeClr val="lt1"/>
    </cs:fontRef>
    <cs:defRPr sz="900" b="1" kern="1200"/>
  </cs:axisTitle>
  <cs:categoryAxis>
    <cs:lnRef idx="0">
      <cs:styleClr val="0"/>
    </cs:lnRef>
    <cs:fillRef idx="0"/>
    <cs:effectRef idx="0"/>
    <cs:fontRef idx="minor">
      <a:schemeClr val="lt1"/>
    </cs:fontRef>
    <cs:spPr>
      <a:ln w="12700" cap="flat" cmpd="sng" algn="ctr">
        <a:solidFill>
          <a:schemeClr val="lt1"/>
        </a:solidFill>
        <a:round/>
      </a:ln>
    </cs:spPr>
    <cs:defRPr sz="900" kern="1200" spc="100" baseline="0"/>
  </cs:categoryAxis>
  <cs:chartArea>
    <cs:lnRef idx="0">
      <cs:styleClr val="0"/>
    </cs:lnRef>
    <cs:fillRef idx="0">
      <cs:styleClr val="0"/>
    </cs:fillRef>
    <cs:effectRef idx="0"/>
    <cs:fontRef idx="minor">
      <a:schemeClr val="dk1"/>
    </cs:fontRef>
    <cs:spPr>
      <a:solidFill>
        <a:schemeClr val="phClr"/>
      </a:solidFill>
      <a:ln w="9525" cap="flat" cmpd="sng" algn="ctr">
        <a:solidFill>
          <a:schemeClr val="phClr"/>
        </a:solidFill>
        <a:round/>
      </a:ln>
    </cs:spPr>
    <cs:defRPr sz="1000" kern="1200"/>
  </cs:chartArea>
  <cs:dataLabel>
    <cs:lnRef idx="0"/>
    <cs:fillRef idx="0"/>
    <cs:effectRef idx="0"/>
    <cs:fontRef idx="minor">
      <a:schemeClr val="lt1"/>
    </cs:fontRef>
    <cs:defRPr sz="900" b="1" kern="1200"/>
  </cs:dataLabel>
  <cs:dataLabelCallout>
    <cs:lnRef idx="0">
      <cs:styleClr val="auto"/>
    </cs:lnRef>
    <cs:fillRef idx="0"/>
    <cs:effectRef idx="0"/>
    <cs:fontRef idx="minor">
      <cs:styleClr val="auto"/>
    </cs:fontRef>
    <cs:spPr>
      <a:solidFill>
        <a:schemeClr val="lt1"/>
      </a:solidFill>
      <a:ln>
        <a:solidFill>
          <a:schemeClr val="ph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pattFill prst="ltUpDiag">
        <a:fgClr>
          <a:schemeClr val="phClr"/>
        </a:fgClr>
        <a:bgClr>
          <a:schemeClr val="lt1"/>
        </a:bgClr>
      </a:pattFill>
    </cs:spPr>
  </cs:dataPoint>
  <cs:dataPoint3D>
    <cs:lnRef idx="0"/>
    <cs:fillRef idx="0">
      <cs:styleClr val="auto"/>
    </cs:fillRef>
    <cs:effectRef idx="0"/>
    <cs:fontRef idx="minor">
      <a:schemeClr val="dk1"/>
    </cs:fontRef>
    <cs:spPr>
      <a:pattFill prst="ltUpDiag">
        <a:fgClr>
          <a:schemeClr val="phClr"/>
        </a:fgClr>
        <a:bgClr>
          <a:schemeClr val="lt1"/>
        </a:bgClr>
      </a:pattFill>
    </cs:spPr>
  </cs:dataPoint3D>
  <cs:dataPointLine>
    <cs:lnRef idx="0">
      <cs:styleClr val="auto"/>
    </cs:lnRef>
    <cs:fillRef idx="0"/>
    <cs:effectRef idx="0">
      <cs:styleClr val="auto"/>
    </cs:effectRef>
    <cs:fontRef idx="minor">
      <a:schemeClr val="dk1"/>
    </cs:fontRef>
    <cs:spPr>
      <a:ln w="34925" cap="rnd">
        <a:solidFill>
          <a:schemeClr val="lt1"/>
        </a:solidFill>
        <a:round/>
      </a:ln>
      <a:effectLst>
        <a:outerShdw dist="25400" dir="2700000" algn="tl" rotWithShape="0">
          <a:schemeClr val="phClr"/>
        </a:outerShdw>
      </a:effectLst>
    </cs:spPr>
  </cs:dataPointLine>
  <cs:dataPointMarker>
    <cs:lnRef idx="0"/>
    <cs:fillRef idx="0">
      <cs:styleClr val="auto"/>
    </cs:fillRef>
    <cs:effectRef idx="0"/>
    <cs:fontRef idx="minor">
      <a:schemeClr val="dk1"/>
    </cs:fontRef>
    <cs:spPr>
      <a:solidFill>
        <a:schemeClr val="phClr"/>
      </a:solidFill>
      <a:ln w="22225">
        <a:solidFill>
          <a:schemeClr val="lt1"/>
        </a:solidFill>
        <a:round/>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styleClr val="0"/>
    </cs:lnRef>
    <cs:fillRef idx="0"/>
    <cs:effectRef idx="0"/>
    <cs:fontRef idx="minor">
      <a:schemeClr val="lt1"/>
    </cs:fontRef>
    <cs:spPr>
      <a:ln w="9525">
        <a:solidFill>
          <a:schemeClr val="phClr">
            <a:lumMod val="60000"/>
            <a:lumOff val="40000"/>
          </a:schemeClr>
        </a:solidFill>
      </a:ln>
    </cs:spPr>
    <cs:defRPr sz="900" kern="1200"/>
  </cs:dataTable>
  <cs:downBar>
    <cs:lnRef idx="0">
      <cs:styleClr val="0"/>
    </cs:lnRef>
    <cs:fillRef idx="0"/>
    <cs:effectRef idx="0"/>
    <cs:fontRef idx="minor">
      <a:schemeClr val="dk1"/>
    </cs:fontRef>
    <cs:spPr>
      <a:solidFill>
        <a:schemeClr val="dk1">
          <a:lumMod val="35000"/>
          <a:lumOff val="65000"/>
        </a:schemeClr>
      </a:solidFill>
      <a:ln w="9525">
        <a:solidFill>
          <a:schemeClr val="phClr">
            <a:lumMod val="60000"/>
            <a:lumOff val="40000"/>
          </a:schemeClr>
        </a:solidFill>
      </a:ln>
    </cs:spPr>
  </cs:downBar>
  <cs:dropLine>
    <cs:lnRef idx="0"/>
    <cs:fillRef idx="0"/>
    <cs:effectRef idx="0"/>
    <cs:fontRef idx="minor">
      <a:schemeClr val="dk1"/>
    </cs:fontRef>
    <cs:spPr>
      <a:ln w="9525" cap="flat" cmpd="sng" algn="ctr">
        <a:gradFill>
          <a:gsLst>
            <a:gs pos="0">
              <a:schemeClr val="lt1"/>
            </a:gs>
            <a:gs pos="100000">
              <a:schemeClr val="lt1">
                <a:alpha val="0"/>
              </a:schemeClr>
            </a:gs>
          </a:gsLst>
          <a:lin ang="5400000" scaled="0"/>
        </a:gradFill>
        <a:round/>
      </a:ln>
    </cs:spPr>
  </cs:dropLine>
  <cs:errorBar>
    <cs:lnRef idx="0">
      <cs:styleClr val="0"/>
    </cs:lnRef>
    <cs:fillRef idx="0"/>
    <cs:effectRef idx="0"/>
    <cs:fontRef idx="minor">
      <a:schemeClr val="dk1"/>
    </cs:fontRef>
    <cs:spPr>
      <a:ln w="9525">
        <a:solidFill>
          <a:schemeClr val="phClr">
            <a:lumMod val="60000"/>
            <a:lumOff val="40000"/>
          </a:schemeClr>
        </a:solidFill>
        <a:round/>
      </a:ln>
      <a:effectLst>
        <a:glow rad="25400">
          <a:schemeClr val="lt1"/>
        </a:glow>
      </a:effectLst>
    </cs:spPr>
  </cs:errorBar>
  <cs:floor>
    <cs:lnRef idx="0"/>
    <cs:fillRef idx="0"/>
    <cs:effectRef idx="0"/>
    <cs:fontRef idx="minor">
      <a:schemeClr val="dk1"/>
    </cs:fontRef>
  </cs:floor>
  <cs:gridlineMajor>
    <cs:lnRef idx="0">
      <cs:styleClr val="0"/>
    </cs:lnRef>
    <cs:fillRef idx="0"/>
    <cs:effectRef idx="0"/>
    <cs:fontRef idx="minor">
      <a:schemeClr val="dk1"/>
    </cs:fontRef>
    <cs:spPr>
      <a:ln w="9525" cap="flat" cmpd="sng" algn="ctr">
        <a:solidFill>
          <a:schemeClr val="lt1">
            <a:alpha val="25000"/>
          </a:schemeClr>
        </a:solidFill>
        <a:round/>
      </a:ln>
    </cs:spPr>
  </cs:gridlineMajor>
  <cs:gridlineMinor>
    <cs:lnRef idx="0">
      <cs:styleClr val="0"/>
    </cs:lnRef>
    <cs:fillRef idx="0"/>
    <cs:effectRef idx="0"/>
    <cs:fontRef idx="minor">
      <a:schemeClr val="dk1"/>
    </cs:fontRef>
    <cs:spPr>
      <a:ln>
        <a:solidFill>
          <a:schemeClr val="lt1">
            <a:alpha val="10000"/>
          </a:schemeClr>
        </a:solidFill>
      </a:ln>
    </cs:spPr>
  </cs:gridlineMinor>
  <cs:hiLoLine>
    <cs:lnRef idx="0">
      <cs:styleClr val="0"/>
    </cs:lnRef>
    <cs:fillRef idx="0"/>
    <cs:effectRef idx="0"/>
    <cs:fontRef idx="minor">
      <a:schemeClr val="dk1"/>
    </cs:fontRef>
    <cs:spPr>
      <a:ln w="9525">
        <a:solidFill>
          <a:schemeClr val="phClr">
            <a:lumMod val="60000"/>
            <a:lumOff val="40000"/>
          </a:schemeClr>
        </a:solidFill>
        <a:prstDash val="dash"/>
      </a:ln>
    </cs:spPr>
  </cs:hiLoLine>
  <cs:leaderLine>
    <cs:lnRef idx="0">
      <cs:styleClr val="0"/>
    </cs:lnRef>
    <cs:fillRef idx="0"/>
    <cs:effectRef idx="0"/>
    <cs:fontRef idx="minor">
      <a:schemeClr val="dk1"/>
    </cs:fontRef>
    <cs:spPr>
      <a:ln w="9525">
        <a:solidFill>
          <a:schemeClr val="phClr">
            <a:lumMod val="60000"/>
            <a:lumOff val="40000"/>
          </a:schemeClr>
        </a:solidFill>
      </a:ln>
    </cs:spPr>
  </cs:leaderLine>
  <cs:legend>
    <cs:lnRef idx="0"/>
    <cs:fillRef idx="0"/>
    <cs:effectRef idx="0"/>
    <cs:fontRef idx="minor">
      <a:schemeClr val="lt1"/>
    </cs:fontRef>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styleClr val="0"/>
    </cs:lnRef>
    <cs:fillRef idx="0"/>
    <cs:effectRef idx="0"/>
    <cs:fontRef idx="minor">
      <a:schemeClr val="lt1"/>
    </cs:fontRef>
    <cs:spPr>
      <a:ln w="3175" cap="flat" cmpd="sng" algn="ctr">
        <a:solidFill>
          <a:schemeClr val="phClr">
            <a:lumMod val="60000"/>
            <a:lumOff val="40000"/>
          </a:schemeClr>
        </a:solidFill>
        <a:round/>
      </a:ln>
    </cs:spPr>
    <cs:defRPr sz="900" kern="1200"/>
  </cs:seriesAxis>
  <cs:seriesLine>
    <cs:lnRef idx="0">
      <cs:styleClr val="0"/>
    </cs:lnRef>
    <cs:fillRef idx="0"/>
    <cs:effectRef idx="0"/>
    <cs:fontRef idx="minor">
      <a:schemeClr val="dk1"/>
    </cs:fontRef>
    <cs:spPr>
      <a:ln w="9525">
        <a:solidFill>
          <a:schemeClr val="phClr">
            <a:lumMod val="60000"/>
            <a:lumOff val="40000"/>
            <a:tint val="50000"/>
          </a:schemeClr>
        </a:solidFill>
        <a:prstDash val="dash"/>
      </a:ln>
    </cs:spPr>
  </cs:seriesLine>
  <cs:title>
    <cs:lnRef idx="0"/>
    <cs:fillRef idx="0"/>
    <cs:effectRef idx="0"/>
    <cs:fontRef idx="minor">
      <a:schemeClr val="lt1"/>
    </cs:fontRef>
    <cs:defRPr sz="1500" b="1" kern="1200" cap="all" spc="100" normalizeH="0" baseline="0"/>
  </cs:title>
  <cs:trendline>
    <cs:lnRef idx="0"/>
    <cs:fillRef idx="0"/>
    <cs:effectRef idx="0"/>
    <cs:fontRef idx="minor">
      <a:schemeClr val="dk1"/>
    </cs:fontRef>
    <cs:spPr>
      <a:ln w="28575" cap="rnd">
        <a:solidFill>
          <a:schemeClr val="lt1">
            <a:alpha val="50000"/>
          </a:schemeClr>
        </a:solidFill>
        <a:round/>
      </a:ln>
    </cs:spPr>
  </cs:trendline>
  <cs:trendlineLabel>
    <cs:lnRef idx="0"/>
    <cs:fillRef idx="0"/>
    <cs:effectRef idx="0"/>
    <cs:fontRef idx="minor">
      <a:schemeClr val="lt1"/>
    </cs:fontRef>
    <cs:defRPr sz="900" kern="1200"/>
  </cs:trendlineLabel>
  <cs:upBar>
    <cs:lnRef idx="0">
      <cs:styleClr val="0"/>
    </cs:lnRef>
    <cs:fillRef idx="0"/>
    <cs:effectRef idx="0"/>
    <cs:fontRef idx="minor">
      <a:schemeClr val="dk1"/>
    </cs:fontRef>
    <cs:spPr>
      <a:solidFill>
        <a:schemeClr val="lt1">
          <a:lumMod val="95000"/>
        </a:schemeClr>
      </a:solidFill>
      <a:ln w="9525">
        <a:solidFill>
          <a:schemeClr val="phClr">
            <a:lumMod val="60000"/>
            <a:lumOff val="40000"/>
          </a:schemeClr>
        </a:solidFill>
      </a:ln>
    </cs:spPr>
  </cs:upBar>
  <cs:valueAxis>
    <cs:lnRef idx="0"/>
    <cs:fillRef idx="0"/>
    <cs:effectRef idx="0"/>
    <cs:fontRef idx="minor">
      <a:schemeClr val="lt1"/>
    </cs:fontRef>
    <cs:defRPr sz="900" kern="1200"/>
  </cs:valueAxis>
  <cs:wall>
    <cs:lnRef idx="0"/>
    <cs:fillRef idx="0"/>
    <cs:effectRef idx="0"/>
    <cs:fontRef idx="minor">
      <a:schemeClr val="dk1"/>
    </cs:fontRef>
  </cs:wall>
</cs:chartStyle>
</file>

<file path=ppt/charts/style5.xml><?xml version="1.0" encoding="utf-8"?>
<cs:chartStyle xmlns:cs="http://schemas.microsoft.com/office/drawing/2012/chartStyle" xmlns:a="http://schemas.openxmlformats.org/drawingml/2006/main" id="288">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lt1"/>
    </cs:fontRef>
    <cs:spPr>
      <a:solidFill>
        <a:schemeClr val="dk1">
          <a:lumMod val="65000"/>
          <a:lumOff val="35000"/>
          <a:alpha val="75000"/>
        </a:schemeClr>
      </a:solidFill>
    </cs:spPr>
    <cs:defRPr sz="900" b="1"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solidFill>
        <a:schemeClr val="phClr">
          <a:alpha val="85000"/>
        </a:schemeClr>
      </a:solidFill>
      <a:ln w="9525" cap="flat" cmpd="sng" algn="ctr">
        <a:solidFill>
          <a:schemeClr val="phClr">
            <a:lumMod val="75000"/>
          </a:schemeClr>
        </a:solidFill>
        <a:round/>
      </a:ln>
    </cs:spPr>
  </cs:dataPoint>
  <cs:dataPoint3D>
    <cs:lnRef idx="0">
      <cs:styleClr val="auto"/>
    </cs:lnRef>
    <cs:fillRef idx="0">
      <cs:styleClr val="auto"/>
    </cs:fillRef>
    <cs:effectRef idx="0">
      <cs:styleClr val="auto"/>
    </cs:effectRef>
    <cs:fontRef idx="minor">
      <a:schemeClr val="dk1"/>
    </cs:fontRef>
    <cs:spPr>
      <a:solidFill>
        <a:schemeClr val="phClr">
          <a:alpha val="85000"/>
        </a:schemeClr>
      </a:solidFill>
      <a:ln w="9525" cap="flat" cmpd="sng" algn="ctr">
        <a:solidFill>
          <a:schemeClr val="phClr">
            <a:lumMod val="75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spPr>
      <a:solidFill>
        <a:schemeClr val="lt1">
          <a:lumMod val="95000"/>
        </a:schemeClr>
      </a:solidFill>
      <a:sp3d/>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7.xml><?xml version="1.0" encoding="utf-8"?>
<cs:chartStyle xmlns:cs="http://schemas.microsoft.com/office/drawing/2012/chartStyle" xmlns:a="http://schemas.openxmlformats.org/drawingml/2006/main" id="368">
  <cs:axisTitle>
    <cs:lnRef idx="0"/>
    <cs:fillRef idx="0"/>
    <cs:effectRef idx="0"/>
    <cs:fontRef idx="minor">
      <a:schemeClr val="dk1">
        <a:lumMod val="75000"/>
        <a:lumOff val="25000"/>
      </a:schemeClr>
    </cs:fontRef>
    <cs:defRPr sz="9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cs:chartArea>
  <cs:dataLabel>
    <cs:lnRef idx="0"/>
    <cs:fillRef idx="0"/>
    <cs:effectRef idx="0"/>
    <cs:fontRef idx="minor">
      <a:schemeClr val="dk1"/>
    </cs:fontRef>
    <cs:defRPr sz="900"/>
  </cs:dataLabel>
  <cs:dataLabelCallout>
    <cs:lnRef idx="0"/>
    <cs:fillRef idx="0"/>
    <cs:effectRef idx="0"/>
    <cs:fontRef idx="minor">
      <a:schemeClr val="lt1"/>
    </cs:fontRef>
    <cs:spPr>
      <a:solidFill>
        <a:schemeClr val="dk1">
          <a:lumMod val="65000"/>
          <a:lumOff val="35000"/>
          <a:alpha val="75000"/>
        </a:schemeClr>
      </a:solidFill>
    </cs:spPr>
    <cs:defRPr sz="9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2857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75000"/>
            <a:lumOff val="25000"/>
          </a:schemeClr>
        </a:solidFill>
      </a:ln>
    </cs:spPr>
    <cs:defRPr sz="9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lumOff val="10000"/>
              </a:schemeClr>
            </a:gs>
            <a:gs pos="0">
              <a:schemeClr val="lt1">
                <a:lumMod val="75000"/>
                <a:alpha val="36000"/>
                <a:lumOff val="10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cs:seriesAxis>
  <cs:seriesLine>
    <cs:lnRef idx="0"/>
    <cs:fillRef idx="0"/>
    <cs:effectRef idx="0"/>
    <cs:fontRef idx="minor">
      <a:schemeClr val="dk1"/>
    </cs:fontRef>
    <cs:spPr>
      <a:ln w="9525" cap="flat">
        <a:solidFill>
          <a:schemeClr val="bg1">
            <a:lumMod val="50000"/>
          </a:schemeClr>
        </a:solidFill>
        <a:round/>
      </a:ln>
    </cs:spPr>
  </cs:seriesLine>
  <cs:title>
    <cs:lnRef idx="0"/>
    <cs:fillRef idx="0"/>
    <cs:effectRef idx="0"/>
    <cs:fontRef idx="minor">
      <a:schemeClr val="dk1">
        <a:lumMod val="75000"/>
        <a:lumOff val="25000"/>
      </a:schemeClr>
    </cs:fontRef>
    <cs:defRPr sz="1800" b="1"/>
  </cs:title>
  <cs:trendline>
    <cs:lnRef idx="0"/>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75000"/>
        <a:lumOff val="25000"/>
      </a:schemeClr>
    </cs:fontRef>
    <cs:defRPr sz="9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defRPr sz="900"/>
  </cs:valueAxis>
  <cs:wall>
    <cs:lnRef idx="0"/>
    <cs:fillRef idx="0"/>
    <cs:effectRef idx="0"/>
    <cs:fontRef idx="minor">
      <a:schemeClr val="dk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98056"/>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98056"/>
          </a:xfrm>
          <a:prstGeom prst="rect">
            <a:avLst/>
          </a:prstGeom>
        </p:spPr>
        <p:txBody>
          <a:bodyPr vert="horz" lIns="91440" tIns="45720" rIns="91440" bIns="45720" rtlCol="0"/>
          <a:lstStyle>
            <a:lvl1pPr algn="r">
              <a:defRPr sz="1200"/>
            </a:lvl1pPr>
          </a:lstStyle>
          <a:p>
            <a:fld id="{A24B397F-BDDF-47CE-82C7-1C3F885DC4C2}" type="datetimeFigureOut">
              <a:rPr lang="el-GR" smtClean="0"/>
              <a:t>13/7/2023</a:t>
            </a:fld>
            <a:endParaRPr lang="el-GR"/>
          </a:p>
        </p:txBody>
      </p:sp>
      <p:sp>
        <p:nvSpPr>
          <p:cNvPr id="4" name="Θέση εικόνας διαφάνειας 3"/>
          <p:cNvSpPr>
            <a:spLocks noGrp="1" noRot="1" noChangeAspect="1"/>
          </p:cNvSpPr>
          <p:nvPr>
            <p:ph type="sldImg" idx="2"/>
          </p:nvPr>
        </p:nvSpPr>
        <p:spPr>
          <a:xfrm>
            <a:off x="452438" y="1241425"/>
            <a:ext cx="5953125" cy="3349625"/>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777194"/>
            <a:ext cx="5486400" cy="3908614"/>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9428584"/>
            <a:ext cx="2971800" cy="498055"/>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9428584"/>
            <a:ext cx="2971800" cy="498055"/>
          </a:xfrm>
          <a:prstGeom prst="rect">
            <a:avLst/>
          </a:prstGeom>
        </p:spPr>
        <p:txBody>
          <a:bodyPr vert="horz" lIns="91440" tIns="45720" rIns="91440" bIns="45720" rtlCol="0" anchor="b"/>
          <a:lstStyle>
            <a:lvl1pPr algn="r">
              <a:defRPr sz="1200"/>
            </a:lvl1pPr>
          </a:lstStyle>
          <a:p>
            <a:fld id="{EFE2205E-985B-40CC-9994-D36EE3825CE3}" type="slidenum">
              <a:rPr lang="el-GR" smtClean="0"/>
              <a:t>‹#›</a:t>
            </a:fld>
            <a:endParaRPr lang="el-GR"/>
          </a:p>
        </p:txBody>
      </p:sp>
    </p:spTree>
    <p:extLst>
      <p:ext uri="{BB962C8B-B14F-4D97-AF65-F5344CB8AC3E}">
        <p14:creationId xmlns:p14="http://schemas.microsoft.com/office/powerpoint/2010/main" val="5097933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1930AC02-7F68-4E80-8E45-72910EF3140C}" type="datetime1">
              <a:rPr lang="el-GR" smtClean="0"/>
              <a:t>13/7/2023</a:t>
            </a:fld>
            <a:endParaRPr lang="el-GR"/>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l-GR"/>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928F4C76-F1B0-4D74-AA82-BC4669244D78}" type="slidenum">
              <a:rPr lang="el-GR" smtClean="0"/>
              <a:t>‹#›</a:t>
            </a:fld>
            <a:endParaRPr lang="el-GR"/>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2314821565"/>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3FC91C2A-40ED-4B1C-A099-574C958D2386}" type="datetime1">
              <a:rPr lang="el-GR" smtClean="0"/>
              <a:t>13/7/2023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28F4C76-F1B0-4D74-AA82-BC4669244D78}" type="slidenum">
              <a:rPr lang="el-GR" smtClean="0"/>
              <a:t>‹#›</a:t>
            </a:fld>
            <a:endParaRPr lang="el-GR"/>
          </a:p>
        </p:txBody>
      </p:sp>
    </p:spTree>
    <p:extLst>
      <p:ext uri="{BB962C8B-B14F-4D97-AF65-F5344CB8AC3E}">
        <p14:creationId xmlns:p14="http://schemas.microsoft.com/office/powerpoint/2010/main" val="785657738"/>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3FC91C2A-40ED-4B1C-A099-574C958D2386}" type="datetime1">
              <a:rPr lang="el-GR" smtClean="0"/>
              <a:t>13/7/2023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28F4C76-F1B0-4D74-AA82-BC4669244D78}" type="slidenum">
              <a:rPr lang="el-GR" smtClean="0"/>
              <a:t>‹#›</a:t>
            </a:fld>
            <a:endParaRPr lang="el-GR"/>
          </a:p>
        </p:txBody>
      </p:sp>
    </p:spTree>
    <p:extLst>
      <p:ext uri="{BB962C8B-B14F-4D97-AF65-F5344CB8AC3E}">
        <p14:creationId xmlns:p14="http://schemas.microsoft.com/office/powerpoint/2010/main" val="2074596281"/>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3FC91C2A-40ED-4B1C-A099-574C958D2386}" type="datetime1">
              <a:rPr lang="el-GR" smtClean="0"/>
              <a:t>13/7/2023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28F4C76-F1B0-4D74-AA82-BC4669244D78}" type="slidenum">
              <a:rPr lang="el-GR" smtClean="0"/>
              <a:t>‹#›</a:t>
            </a:fld>
            <a:endParaRPr lang="el-GR"/>
          </a:p>
        </p:txBody>
      </p:sp>
    </p:spTree>
    <p:extLst>
      <p:ext uri="{BB962C8B-B14F-4D97-AF65-F5344CB8AC3E}">
        <p14:creationId xmlns:p14="http://schemas.microsoft.com/office/powerpoint/2010/main" val="1537901258"/>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99E994A8-6D8F-4D43-A374-ADBF922C0005}" type="datetime1">
              <a:rPr lang="el-GR" smtClean="0"/>
              <a:t>13/7/2023</a:t>
            </a:fld>
            <a:endParaRPr lang="el-GR"/>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l-GR"/>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928F4C76-F1B0-4D74-AA82-BC4669244D78}" type="slidenum">
              <a:rPr lang="el-GR" smtClean="0"/>
              <a:t>‹#›</a:t>
            </a:fld>
            <a:endParaRPr lang="el-GR"/>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2433936695"/>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3FC91C2A-40ED-4B1C-A099-574C958D2386}" type="datetime1">
              <a:rPr lang="el-GR" smtClean="0"/>
              <a:t>13/7/2023</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928F4C76-F1B0-4D74-AA82-BC4669244D78}" type="slidenum">
              <a:rPr lang="el-GR" smtClean="0"/>
              <a:t>‹#›</a:t>
            </a:fld>
            <a:endParaRPr lang="el-GR"/>
          </a:p>
        </p:txBody>
      </p:sp>
    </p:spTree>
    <p:extLst>
      <p:ext uri="{BB962C8B-B14F-4D97-AF65-F5344CB8AC3E}">
        <p14:creationId xmlns:p14="http://schemas.microsoft.com/office/powerpoint/2010/main" val="78808492"/>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3FC91C2A-40ED-4B1C-A099-574C958D2386}" type="datetime1">
              <a:rPr lang="el-GR" smtClean="0"/>
              <a:t>13/7/2023</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928F4C76-F1B0-4D74-AA82-BC4669244D78}" type="slidenum">
              <a:rPr lang="el-GR" smtClean="0"/>
              <a:t>‹#›</a:t>
            </a:fld>
            <a:endParaRPr lang="el-GR"/>
          </a:p>
        </p:txBody>
      </p:sp>
    </p:spTree>
    <p:extLst>
      <p:ext uri="{BB962C8B-B14F-4D97-AF65-F5344CB8AC3E}">
        <p14:creationId xmlns:p14="http://schemas.microsoft.com/office/powerpoint/2010/main" val="2363365000"/>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8F87D62C-92C4-412C-8091-8A96F496366F}" type="datetime1">
              <a:rPr lang="el-GR" smtClean="0"/>
              <a:t>13/7/2023</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928F4C76-F1B0-4D74-AA82-BC4669244D78}" type="slidenum">
              <a:rPr lang="el-GR" smtClean="0"/>
              <a:t>‹#›</a:t>
            </a:fld>
            <a:endParaRPr lang="el-GR"/>
          </a:p>
        </p:txBody>
      </p:sp>
    </p:spTree>
    <p:extLst>
      <p:ext uri="{BB962C8B-B14F-4D97-AF65-F5344CB8AC3E}">
        <p14:creationId xmlns:p14="http://schemas.microsoft.com/office/powerpoint/2010/main" val="38176409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AE64FA-B3B5-460D-B4A6-7DECF86924D9}" type="datetime1">
              <a:rPr lang="el-GR" smtClean="0"/>
              <a:t>13/7/2023</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928F4C76-F1B0-4D74-AA82-BC4669244D78}" type="slidenum">
              <a:rPr lang="el-GR" smtClean="0"/>
              <a:t>‹#›</a:t>
            </a:fld>
            <a:endParaRPr lang="el-GR"/>
          </a:p>
        </p:txBody>
      </p:sp>
    </p:spTree>
    <p:extLst>
      <p:ext uri="{BB962C8B-B14F-4D97-AF65-F5344CB8AC3E}">
        <p14:creationId xmlns:p14="http://schemas.microsoft.com/office/powerpoint/2010/main" val="23769950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3FC91C2A-40ED-4B1C-A099-574C958D2386}" type="datetime1">
              <a:rPr lang="el-GR" smtClean="0"/>
              <a:t>13/7/2023</a:t>
            </a:fld>
            <a:endParaRPr lang="el-G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l-G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928F4C76-F1B0-4D74-AA82-BC4669244D78}" type="slidenum">
              <a:rPr lang="el-GR" smtClean="0"/>
              <a:t>‹#›</a:t>
            </a:fld>
            <a:endParaRPr lang="el-G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925632453"/>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3FC91C2A-40ED-4B1C-A099-574C958D2386}" type="datetime1">
              <a:rPr lang="el-GR" smtClean="0"/>
              <a:t>13/7/2023</a:t>
            </a:fld>
            <a:endParaRPr lang="el-G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l-G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928F4C76-F1B0-4D74-AA82-BC4669244D78}" type="slidenum">
              <a:rPr lang="el-GR" smtClean="0"/>
              <a:t>‹#›</a:t>
            </a:fld>
            <a:endParaRPr lang="el-G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983526469"/>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3FC91C2A-40ED-4B1C-A099-574C958D2386}" type="datetime1">
              <a:rPr lang="el-GR" smtClean="0"/>
              <a:t>13/7/2023</a:t>
            </a:fld>
            <a:endParaRPr lang="el-GR"/>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l-GR"/>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928F4C76-F1B0-4D74-AA82-BC4669244D78}" type="slidenum">
              <a:rPr lang="el-GR" smtClean="0"/>
              <a:t>‹#›</a:t>
            </a:fld>
            <a:endParaRPr lang="el-GR"/>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43559630"/>
      </p:ext>
    </p:extLst>
  </p:cSld>
  <p:clrMap bg1="lt1" tx1="dk1" bg2="lt2" tx2="dk2" accent1="accent1" accent2="accent2" accent3="accent3" accent4="accent4" accent5="accent5" accent6="accent6" hlink="hlink" folHlink="folHlink"/>
  <p:sldLayoutIdLst>
    <p:sldLayoutId id="2147484173" r:id="rId1"/>
    <p:sldLayoutId id="2147484174" r:id="rId2"/>
    <p:sldLayoutId id="2147484175" r:id="rId3"/>
    <p:sldLayoutId id="2147484176" r:id="rId4"/>
    <p:sldLayoutId id="2147484177" r:id="rId5"/>
    <p:sldLayoutId id="2147484178" r:id="rId6"/>
    <p:sldLayoutId id="2147484179" r:id="rId7"/>
    <p:sldLayoutId id="2147484180" r:id="rId8"/>
    <p:sldLayoutId id="2147484181" r:id="rId9"/>
    <p:sldLayoutId id="2147484182" r:id="rId10"/>
    <p:sldLayoutId id="2147484183" r:id="rId11"/>
  </p:sldLayoutIdLst>
  <p:hf hdr="0" ftr="0" dt="0"/>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microsoft.com/office/2014/relationships/chartEx" Target="../charts/chartEx2.xm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microsoft.com/office/2014/relationships/chartEx" Target="../charts/chartEx1.xm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αριθμού διαφάνειας 1">
            <a:extLst>
              <a:ext uri="{FF2B5EF4-FFF2-40B4-BE49-F238E27FC236}">
                <a16:creationId xmlns:a16="http://schemas.microsoft.com/office/drawing/2014/main" id="{B59E9C3D-BE9F-A778-F261-83F70601B293}"/>
              </a:ext>
            </a:extLst>
          </p:cNvPr>
          <p:cNvSpPr>
            <a:spLocks noGrp="1"/>
          </p:cNvSpPr>
          <p:nvPr>
            <p:ph type="sldNum" sz="quarter" idx="12"/>
          </p:nvPr>
        </p:nvSpPr>
        <p:spPr/>
        <p:txBody>
          <a:bodyPr/>
          <a:lstStyle/>
          <a:p>
            <a:fld id="{24658D2D-A5BE-4C43-BDB1-CC039F78E81D}" type="slidenum">
              <a:rPr lang="el-GR" smtClean="0"/>
              <a:t>1</a:t>
            </a:fld>
            <a:endParaRPr lang="el-GR" dirty="0"/>
          </a:p>
        </p:txBody>
      </p:sp>
      <p:pic>
        <p:nvPicPr>
          <p:cNvPr id="3" name="Εικόνα 2">
            <a:extLst>
              <a:ext uri="{FF2B5EF4-FFF2-40B4-BE49-F238E27FC236}">
                <a16:creationId xmlns:a16="http://schemas.microsoft.com/office/drawing/2014/main" id="{B1D5A63A-14CD-1DFD-7B39-81C0F746488B}"/>
              </a:ext>
            </a:extLst>
          </p:cNvPr>
          <p:cNvPicPr>
            <a:picLocks noChangeAspect="1"/>
          </p:cNvPicPr>
          <p:nvPr/>
        </p:nvPicPr>
        <p:blipFill>
          <a:blip r:embed="rId2"/>
          <a:stretch>
            <a:fillRect/>
          </a:stretch>
        </p:blipFill>
        <p:spPr>
          <a:xfrm>
            <a:off x="-21684" y="0"/>
            <a:ext cx="12210636" cy="731710"/>
          </a:xfrm>
          <a:prstGeom prst="rect">
            <a:avLst/>
          </a:prstGeom>
        </p:spPr>
      </p:pic>
      <p:sp>
        <p:nvSpPr>
          <p:cNvPr id="5" name="TextBox 4">
            <a:extLst>
              <a:ext uri="{FF2B5EF4-FFF2-40B4-BE49-F238E27FC236}">
                <a16:creationId xmlns:a16="http://schemas.microsoft.com/office/drawing/2014/main" id="{DEB06A7A-7295-CAC8-D7EB-D7E365F91FBB}"/>
              </a:ext>
            </a:extLst>
          </p:cNvPr>
          <p:cNvSpPr txBox="1"/>
          <p:nvPr/>
        </p:nvSpPr>
        <p:spPr>
          <a:xfrm>
            <a:off x="2223609" y="3956148"/>
            <a:ext cx="7092890" cy="904863"/>
          </a:xfrm>
          <a:prstGeom prst="rect">
            <a:avLst/>
          </a:prstGeom>
          <a:noFill/>
        </p:spPr>
        <p:txBody>
          <a:bodyPr wrap="square">
            <a:spAutoFit/>
          </a:bodyPr>
          <a:lstStyle/>
          <a:p>
            <a:pPr algn="ctr">
              <a:spcBef>
                <a:spcPct val="20000"/>
              </a:spcBef>
              <a:defRPr/>
            </a:pPr>
            <a:r>
              <a:rPr lang="en-US" sz="2400" b="1" i="1" dirty="0">
                <a:solidFill>
                  <a:prstClr val="black">
                    <a:tint val="75000"/>
                  </a:prstClr>
                </a:solidFill>
              </a:rPr>
              <a:t>Irregularities and Findings </a:t>
            </a:r>
            <a:r>
              <a:rPr lang="en-US" sz="2400" b="1" i="1" dirty="0">
                <a:solidFill>
                  <a:prstClr val="black">
                    <a:tint val="75000"/>
                  </a:prstClr>
                </a:solidFill>
                <a:latin typeface="Calibri"/>
              </a:rPr>
              <a:t> </a:t>
            </a:r>
          </a:p>
          <a:p>
            <a:pPr algn="ctr">
              <a:spcBef>
                <a:spcPct val="20000"/>
              </a:spcBef>
              <a:defRPr/>
            </a:pPr>
            <a:r>
              <a:rPr lang="en-US" sz="2400" b="1" i="1" dirty="0">
                <a:solidFill>
                  <a:prstClr val="black">
                    <a:tint val="75000"/>
                  </a:prstClr>
                </a:solidFill>
                <a:latin typeface="Calibri"/>
              </a:rPr>
              <a:t>2014-2020 Programming Period </a:t>
            </a:r>
            <a:endParaRPr lang="el-GR" sz="2400" b="1" i="1" dirty="0">
              <a:solidFill>
                <a:prstClr val="black">
                  <a:tint val="75000"/>
                </a:prstClr>
              </a:solidFill>
              <a:latin typeface="Calibri"/>
            </a:endParaRPr>
          </a:p>
        </p:txBody>
      </p:sp>
      <p:sp>
        <p:nvSpPr>
          <p:cNvPr id="8" name="TextBox 7">
            <a:extLst>
              <a:ext uri="{FF2B5EF4-FFF2-40B4-BE49-F238E27FC236}">
                <a16:creationId xmlns:a16="http://schemas.microsoft.com/office/drawing/2014/main" id="{B27EA718-3C5E-9B3B-5A02-2AF6D1ACC15C}"/>
              </a:ext>
            </a:extLst>
          </p:cNvPr>
          <p:cNvSpPr txBox="1"/>
          <p:nvPr/>
        </p:nvSpPr>
        <p:spPr>
          <a:xfrm>
            <a:off x="2094104" y="1488071"/>
            <a:ext cx="7351900" cy="1573957"/>
          </a:xfrm>
          <a:prstGeom prst="rect">
            <a:avLst/>
          </a:prstGeom>
          <a:solidFill>
            <a:schemeClr val="tx2">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square">
            <a:spAutoFit/>
          </a:bodyPr>
          <a:lstStyle/>
          <a:p>
            <a:pPr marL="725805" indent="-6351" algn="ctr">
              <a:lnSpc>
                <a:spcPct val="110000"/>
              </a:lnSpc>
              <a:spcAft>
                <a:spcPts val="15"/>
              </a:spcAft>
            </a:pPr>
            <a:r>
              <a:rPr lang="en-US" sz="3200" b="1" i="1" dirty="0">
                <a:solidFill>
                  <a:schemeClr val="bg1"/>
                </a:solidFill>
                <a:latin typeface="Calibri"/>
              </a:rPr>
              <a:t>Management verifications in Interreg </a:t>
            </a:r>
          </a:p>
          <a:p>
            <a:pPr marL="725805" indent="-6351" algn="ctr">
              <a:lnSpc>
                <a:spcPct val="110000"/>
              </a:lnSpc>
              <a:spcBef>
                <a:spcPct val="20000"/>
              </a:spcBef>
              <a:spcAft>
                <a:spcPts val="15"/>
              </a:spcAft>
              <a:defRPr/>
            </a:pPr>
            <a:r>
              <a:rPr lang="en-US" sz="2400" b="1" i="1" dirty="0">
                <a:solidFill>
                  <a:schemeClr val="bg1"/>
                </a:solidFill>
                <a:latin typeface="Calibri"/>
              </a:rPr>
              <a:t>INTERACT Workshop  </a:t>
            </a:r>
          </a:p>
          <a:p>
            <a:pPr marL="725805" indent="-6351" algn="ctr">
              <a:lnSpc>
                <a:spcPct val="110000"/>
              </a:lnSpc>
              <a:spcBef>
                <a:spcPct val="20000"/>
              </a:spcBef>
              <a:spcAft>
                <a:spcPts val="15"/>
              </a:spcAft>
              <a:defRPr/>
            </a:pPr>
            <a:r>
              <a:rPr lang="en-US" sz="2400" b="1" i="1" dirty="0">
                <a:solidFill>
                  <a:schemeClr val="bg1"/>
                </a:solidFill>
                <a:latin typeface="Calibri"/>
              </a:rPr>
              <a:t>Thessaloniki, Greece, 13.7.2023 - 14.7.2023</a:t>
            </a:r>
            <a:endParaRPr lang="el-GR" sz="2400" b="1" i="1" dirty="0">
              <a:solidFill>
                <a:schemeClr val="bg1"/>
              </a:solidFill>
              <a:latin typeface="Calibri"/>
            </a:endParaRPr>
          </a:p>
        </p:txBody>
      </p:sp>
    </p:spTree>
    <p:extLst>
      <p:ext uri="{BB962C8B-B14F-4D97-AF65-F5344CB8AC3E}">
        <p14:creationId xmlns:p14="http://schemas.microsoft.com/office/powerpoint/2010/main" val="10728008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αριθμού διαφάνειας 1">
            <a:extLst>
              <a:ext uri="{FF2B5EF4-FFF2-40B4-BE49-F238E27FC236}">
                <a16:creationId xmlns:a16="http://schemas.microsoft.com/office/drawing/2014/main" id="{B59E9C3D-BE9F-A778-F261-83F70601B293}"/>
              </a:ext>
            </a:extLst>
          </p:cNvPr>
          <p:cNvSpPr>
            <a:spLocks noGrp="1"/>
          </p:cNvSpPr>
          <p:nvPr>
            <p:ph type="sldNum" sz="quarter" idx="12"/>
          </p:nvPr>
        </p:nvSpPr>
        <p:spPr/>
        <p:txBody>
          <a:bodyPr/>
          <a:lstStyle/>
          <a:p>
            <a:fld id="{24658D2D-A5BE-4C43-BDB1-CC039F78E81D}" type="slidenum">
              <a:rPr lang="el-GR" smtClean="0"/>
              <a:t>10</a:t>
            </a:fld>
            <a:endParaRPr lang="el-GR" dirty="0"/>
          </a:p>
        </p:txBody>
      </p:sp>
      <p:pic>
        <p:nvPicPr>
          <p:cNvPr id="3" name="Εικόνα 2">
            <a:extLst>
              <a:ext uri="{FF2B5EF4-FFF2-40B4-BE49-F238E27FC236}">
                <a16:creationId xmlns:a16="http://schemas.microsoft.com/office/drawing/2014/main" id="{B1D5A63A-14CD-1DFD-7B39-81C0F746488B}"/>
              </a:ext>
            </a:extLst>
          </p:cNvPr>
          <p:cNvPicPr>
            <a:picLocks noChangeAspect="1"/>
          </p:cNvPicPr>
          <p:nvPr/>
        </p:nvPicPr>
        <p:blipFill>
          <a:blip r:embed="rId2"/>
          <a:stretch>
            <a:fillRect/>
          </a:stretch>
        </p:blipFill>
        <p:spPr>
          <a:xfrm>
            <a:off x="-21684" y="0"/>
            <a:ext cx="12210636" cy="731710"/>
          </a:xfrm>
          <a:prstGeom prst="rect">
            <a:avLst/>
          </a:prstGeom>
        </p:spPr>
      </p:pic>
      <p:sp>
        <p:nvSpPr>
          <p:cNvPr id="8" name="TextBox 7">
            <a:extLst>
              <a:ext uri="{FF2B5EF4-FFF2-40B4-BE49-F238E27FC236}">
                <a16:creationId xmlns:a16="http://schemas.microsoft.com/office/drawing/2014/main" id="{B27EA718-3C5E-9B3B-5A02-2AF6D1ACC15C}"/>
              </a:ext>
            </a:extLst>
          </p:cNvPr>
          <p:cNvSpPr txBox="1"/>
          <p:nvPr/>
        </p:nvSpPr>
        <p:spPr>
          <a:xfrm>
            <a:off x="1926152" y="862920"/>
            <a:ext cx="8122918" cy="478272"/>
          </a:xfrm>
          <a:prstGeom prst="rect">
            <a:avLst/>
          </a:prstGeom>
          <a:solidFill>
            <a:schemeClr val="tx2">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square">
            <a:spAutoFit/>
          </a:bodyPr>
          <a:lstStyle/>
          <a:p>
            <a:pPr marL="725805" indent="-6351" algn="ctr">
              <a:lnSpc>
                <a:spcPct val="110000"/>
              </a:lnSpc>
              <a:spcAft>
                <a:spcPts val="15"/>
              </a:spcAft>
            </a:pPr>
            <a:r>
              <a:rPr lang="en-US" sz="2400" b="1" i="1" dirty="0">
                <a:solidFill>
                  <a:schemeClr val="bg1"/>
                </a:solidFill>
                <a:latin typeface="Calibri"/>
              </a:rPr>
              <a:t>Population of on-the-spot verifications – finding level</a:t>
            </a:r>
            <a:endParaRPr lang="el-GR" sz="2400" b="1" i="1" dirty="0">
              <a:solidFill>
                <a:schemeClr val="bg1"/>
              </a:solidFill>
              <a:latin typeface="Calibri"/>
            </a:endParaRPr>
          </a:p>
        </p:txBody>
      </p:sp>
      <mc:AlternateContent xmlns:mc="http://schemas.openxmlformats.org/markup-compatibility/2006">
        <mc:Choice xmlns:cx1="http://schemas.microsoft.com/office/drawing/2015/9/8/chartex" xmlns="" Requires="cx1">
          <p:graphicFrame>
            <p:nvGraphicFramePr>
              <p:cNvPr id="4" name="Γράφημα 3">
                <a:extLst>
                  <a:ext uri="{FF2B5EF4-FFF2-40B4-BE49-F238E27FC236}">
                    <a16:creationId xmlns:a16="http://schemas.microsoft.com/office/drawing/2014/main" id="{86025EB9-8FD1-5F19-6FC1-F25045916802}"/>
                  </a:ext>
                </a:extLst>
              </p:cNvPr>
              <p:cNvGraphicFramePr/>
              <p:nvPr>
                <p:extLst>
                  <p:ext uri="{D42A27DB-BD31-4B8C-83A1-F6EECF244321}">
                    <p14:modId xmlns:p14="http://schemas.microsoft.com/office/powerpoint/2010/main" val="3746773013"/>
                  </p:ext>
                </p:extLst>
              </p:nvPr>
            </p:nvGraphicFramePr>
            <p:xfrm>
              <a:off x="3154261" y="1341192"/>
              <a:ext cx="8959441" cy="5420335"/>
            </p:xfrm>
            <a:graphic>
              <a:graphicData uri="http://schemas.microsoft.com/office/drawing/2014/chartex">
                <cx:chart xmlns:cx="http://schemas.microsoft.com/office/drawing/2014/chartex" xmlns:r="http://schemas.openxmlformats.org/officeDocument/2006/relationships" r:id="rId3"/>
              </a:graphicData>
            </a:graphic>
          </p:graphicFrame>
        </mc:Choice>
        <mc:Fallback>
          <p:pic>
            <p:nvPicPr>
              <p:cNvPr id="4" name="Γράφημα 3">
                <a:extLst>
                  <a:ext uri="{FF2B5EF4-FFF2-40B4-BE49-F238E27FC236}">
                    <a16:creationId xmlns:a16="http://schemas.microsoft.com/office/drawing/2014/main" id="{86025EB9-8FD1-5F19-6FC1-F25045916802}"/>
                  </a:ext>
                </a:extLst>
              </p:cNvPr>
              <p:cNvPicPr>
                <a:picLocks noGrp="1" noRot="1" noChangeAspect="1" noMove="1" noResize="1" noEditPoints="1" noAdjustHandles="1" noChangeArrowheads="1" noChangeShapeType="1"/>
              </p:cNvPicPr>
              <p:nvPr/>
            </p:nvPicPr>
            <p:blipFill>
              <a:blip r:embed="rId4"/>
              <a:stretch>
                <a:fillRect/>
              </a:stretch>
            </p:blipFill>
            <p:spPr>
              <a:xfrm>
                <a:off x="3154261" y="1341192"/>
                <a:ext cx="8959441" cy="5420335"/>
              </a:xfrm>
              <a:prstGeom prst="rect">
                <a:avLst/>
              </a:prstGeom>
            </p:spPr>
          </p:pic>
        </mc:Fallback>
      </mc:AlternateContent>
      <p:graphicFrame>
        <p:nvGraphicFramePr>
          <p:cNvPr id="5" name="Πίνακας 4">
            <a:extLst>
              <a:ext uri="{FF2B5EF4-FFF2-40B4-BE49-F238E27FC236}">
                <a16:creationId xmlns:a16="http://schemas.microsoft.com/office/drawing/2014/main" id="{7359564B-1D67-B261-B0FB-5B836B8E03D2}"/>
              </a:ext>
            </a:extLst>
          </p:cNvPr>
          <p:cNvGraphicFramePr>
            <a:graphicFrameLocks noGrp="1"/>
          </p:cNvGraphicFramePr>
          <p:nvPr>
            <p:extLst>
              <p:ext uri="{D42A27DB-BD31-4B8C-83A1-F6EECF244321}">
                <p14:modId xmlns:p14="http://schemas.microsoft.com/office/powerpoint/2010/main" val="948762370"/>
              </p:ext>
            </p:extLst>
          </p:nvPr>
        </p:nvGraphicFramePr>
        <p:xfrm>
          <a:off x="662730" y="1472401"/>
          <a:ext cx="2491531" cy="5188459"/>
        </p:xfrm>
        <a:graphic>
          <a:graphicData uri="http://schemas.openxmlformats.org/drawingml/2006/table">
            <a:tbl>
              <a:tblPr>
                <a:tableStyleId>{5C22544A-7EE6-4342-B048-85BDC9FD1C3A}</a:tableStyleId>
              </a:tblPr>
              <a:tblGrid>
                <a:gridCol w="475993">
                  <a:extLst>
                    <a:ext uri="{9D8B030D-6E8A-4147-A177-3AD203B41FA5}">
                      <a16:colId xmlns:a16="http://schemas.microsoft.com/office/drawing/2014/main" val="2822618313"/>
                    </a:ext>
                  </a:extLst>
                </a:gridCol>
                <a:gridCol w="2015538">
                  <a:extLst>
                    <a:ext uri="{9D8B030D-6E8A-4147-A177-3AD203B41FA5}">
                      <a16:colId xmlns:a16="http://schemas.microsoft.com/office/drawing/2014/main" val="4222689585"/>
                    </a:ext>
                  </a:extLst>
                </a:gridCol>
              </a:tblGrid>
              <a:tr h="864743">
                <a:tc>
                  <a:txBody>
                    <a:bodyPr/>
                    <a:lstStyle/>
                    <a:p>
                      <a:pPr algn="ctr" fontAlgn="ctr"/>
                      <a:r>
                        <a:rPr lang="en-US" sz="1100" b="1" u="none" strike="noStrike" dirty="0">
                          <a:effectLst/>
                        </a:rPr>
                        <a:t>Finding Code</a:t>
                      </a:r>
                      <a:endParaRPr lang="en-US" sz="11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b="1" u="none" strike="noStrike" dirty="0">
                          <a:effectLst/>
                        </a:rPr>
                        <a:t>Finding Description</a:t>
                      </a:r>
                      <a:endParaRPr lang="en-US" sz="1100" b="1"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893632036"/>
                  </a:ext>
                </a:extLst>
              </a:tr>
              <a:tr h="2594229">
                <a:tc>
                  <a:txBody>
                    <a:bodyPr/>
                    <a:lstStyle/>
                    <a:p>
                      <a:pPr algn="ctr" fontAlgn="ctr"/>
                      <a:r>
                        <a:rPr lang="el-GR" sz="1100" u="none" strike="noStrike">
                          <a:effectLst/>
                        </a:rPr>
                        <a:t>1_10</a:t>
                      </a:r>
                      <a:endParaRPr lang="el-GR"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dirty="0">
                          <a:effectLst/>
                        </a:rPr>
                        <a:t>Use of - criteria for exclusion, selection, award or - conditions for performance of contracts or- technical specifications that are discriminatory on the basis of unjustified national, regional or local preferences</a:t>
                      </a:r>
                      <a:endParaRPr lang="en-US"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764124156"/>
                  </a:ext>
                </a:extLst>
              </a:tr>
              <a:tr h="864743">
                <a:tc>
                  <a:txBody>
                    <a:bodyPr/>
                    <a:lstStyle/>
                    <a:p>
                      <a:pPr algn="ctr" fontAlgn="ctr"/>
                      <a:r>
                        <a:rPr lang="el-GR" sz="1100" u="none" strike="noStrike">
                          <a:effectLst/>
                        </a:rPr>
                        <a:t>1_3</a:t>
                      </a:r>
                      <a:endParaRPr lang="el-GR"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Lack of justification for not subdividing a contract into lots</a:t>
                      </a:r>
                      <a:endParaRPr lang="en-US"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607927621"/>
                  </a:ext>
                </a:extLst>
              </a:tr>
              <a:tr h="432372">
                <a:tc>
                  <a:txBody>
                    <a:bodyPr/>
                    <a:lstStyle/>
                    <a:p>
                      <a:pPr algn="ctr" fontAlgn="ctr"/>
                      <a:r>
                        <a:rPr lang="el-GR" sz="1100" u="none" strike="noStrike">
                          <a:effectLst/>
                        </a:rPr>
                        <a:t>8_3</a:t>
                      </a:r>
                      <a:endParaRPr lang="el-GR"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dirty="0">
                          <a:effectLst/>
                        </a:rPr>
                        <a:t>Expenditure not related to the project</a:t>
                      </a:r>
                      <a:endParaRPr lang="en-US"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677013341"/>
                  </a:ext>
                </a:extLst>
              </a:tr>
              <a:tr h="432372">
                <a:tc>
                  <a:txBody>
                    <a:bodyPr/>
                    <a:lstStyle/>
                    <a:p>
                      <a:pPr algn="ctr" fontAlgn="ctr"/>
                      <a:r>
                        <a:rPr lang="el-GR" sz="1100" u="none" strike="noStrike">
                          <a:effectLst/>
                        </a:rPr>
                        <a:t>8_9</a:t>
                      </a:r>
                      <a:endParaRPr lang="el-GR"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dirty="0">
                          <a:effectLst/>
                        </a:rPr>
                        <a:t>Other ineligible expenditure</a:t>
                      </a:r>
                      <a:endParaRPr lang="en-US"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27458917"/>
                  </a:ext>
                </a:extLst>
              </a:tr>
            </a:tbl>
          </a:graphicData>
        </a:graphic>
      </p:graphicFrame>
    </p:spTree>
    <p:extLst>
      <p:ext uri="{BB962C8B-B14F-4D97-AF65-F5344CB8AC3E}">
        <p14:creationId xmlns:p14="http://schemas.microsoft.com/office/powerpoint/2010/main" val="15560053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CDE3EFA-794D-A19B-BD5C-D6A9D0B11E68}"/>
              </a:ext>
            </a:extLst>
          </p:cNvPr>
          <p:cNvSpPr>
            <a:spLocks noGrp="1"/>
          </p:cNvSpPr>
          <p:nvPr>
            <p:ph idx="1"/>
          </p:nvPr>
        </p:nvSpPr>
        <p:spPr>
          <a:xfrm>
            <a:off x="1216405" y="1560352"/>
            <a:ext cx="10226178" cy="4999839"/>
          </a:xfrm>
        </p:spPr>
        <p:txBody>
          <a:bodyPr>
            <a:normAutofit fontScale="92500" lnSpcReduction="10000"/>
          </a:bodyPr>
          <a:lstStyle/>
          <a:p>
            <a:pPr algn="just"/>
            <a:r>
              <a:rPr lang="en-US" b="0" i="0" u="none" strike="noStrike" baseline="0" dirty="0">
                <a:solidFill>
                  <a:srgbClr val="000000"/>
                </a:solidFill>
                <a:latin typeface="Times New Roman" panose="02020603050405020304" pitchFamily="18" charset="0"/>
              </a:rPr>
              <a:t>MA needs to carry out the risk assessment ex-ante, before they start to carry out management verification. The risk assessment is carried out globally, for the totality of operations, payment claims and beneficiaries, but by taking in due account the risk elements. </a:t>
            </a:r>
          </a:p>
          <a:p>
            <a:pPr algn="just"/>
            <a:r>
              <a:rPr lang="en-US" b="0" i="0" u="none" strike="noStrike" baseline="0" dirty="0">
                <a:solidFill>
                  <a:srgbClr val="000000"/>
                </a:solidFill>
                <a:latin typeface="Times New Roman" panose="02020603050405020304" pitchFamily="18" charset="0"/>
              </a:rPr>
              <a:t>The risk assessment could be carried out at the </a:t>
            </a:r>
            <a:r>
              <a:rPr lang="en-US" b="0" i="0" u="sng" strike="noStrike" baseline="0" dirty="0">
                <a:solidFill>
                  <a:srgbClr val="000000"/>
                </a:solidFill>
                <a:latin typeface="Times New Roman" panose="02020603050405020304" pitchFamily="18" charset="0"/>
              </a:rPr>
              <a:t>very beginning of the programme </a:t>
            </a:r>
            <a:r>
              <a:rPr lang="en-US" b="0" i="0" u="none" strike="noStrike" baseline="0" dirty="0">
                <a:solidFill>
                  <a:srgbClr val="000000"/>
                </a:solidFill>
                <a:latin typeface="Times New Roman" panose="02020603050405020304" pitchFamily="18" charset="0"/>
              </a:rPr>
              <a:t>(</a:t>
            </a:r>
            <a:r>
              <a:rPr lang="en-US" b="1" i="0" u="none" strike="noStrike" baseline="0" dirty="0">
                <a:solidFill>
                  <a:srgbClr val="000000"/>
                </a:solidFill>
                <a:latin typeface="Times New Roman" panose="02020603050405020304" pitchFamily="18" charset="0"/>
              </a:rPr>
              <a:t>by considering the experience in 2014-2020)</a:t>
            </a:r>
            <a:r>
              <a:rPr lang="en-US" b="0" i="0" u="none" strike="noStrike" baseline="0" dirty="0">
                <a:solidFill>
                  <a:srgbClr val="000000"/>
                </a:solidFill>
                <a:latin typeface="Times New Roman" panose="02020603050405020304" pitchFamily="18" charset="0"/>
              </a:rPr>
              <a:t>. Additionally, the MA could decide to wait for the selection of operations, as at that time they collect important information about the risks related to the operations and beneficiaries which can be used in the risk assessment for management verifications (</a:t>
            </a:r>
            <a:r>
              <a:rPr lang="en-US" b="1" i="0" u="none" strike="noStrike" baseline="0" dirty="0">
                <a:solidFill>
                  <a:srgbClr val="000000"/>
                </a:solidFill>
                <a:latin typeface="Times New Roman" panose="02020603050405020304" pitchFamily="18" charset="0"/>
              </a:rPr>
              <a:t>the type and complexity of operations/beneficiaries/categories of expenditure expected</a:t>
            </a:r>
            <a:r>
              <a:rPr lang="en-US" b="0" i="0" u="none" strike="noStrike" baseline="0" dirty="0">
                <a:solidFill>
                  <a:srgbClr val="000000"/>
                </a:solidFill>
                <a:latin typeface="Times New Roman" panose="02020603050405020304" pitchFamily="18" charset="0"/>
              </a:rPr>
              <a:t>).</a:t>
            </a:r>
          </a:p>
          <a:p>
            <a:pPr algn="just"/>
            <a:r>
              <a:rPr lang="en-US" dirty="0">
                <a:solidFill>
                  <a:srgbClr val="000000"/>
                </a:solidFill>
                <a:latin typeface="Times New Roman" panose="02020603050405020304" pitchFamily="18" charset="0"/>
              </a:rPr>
              <a:t>Taking into account the statistical data analysis, as presented above, and the experience gained during the previous years, the MA can build on this pre-existing work. Thus, the following key elements/factors (among others) could be considered as “critical” for the “risk-based” methodology:</a:t>
            </a:r>
          </a:p>
          <a:p>
            <a:pPr lvl="1" algn="just">
              <a:buFont typeface="Courier New" panose="02070309020205020404" pitchFamily="49" charset="0"/>
              <a:buChar char="o"/>
            </a:pPr>
            <a:r>
              <a:rPr lang="en-US" sz="2400" dirty="0">
                <a:solidFill>
                  <a:srgbClr val="000000"/>
                </a:solidFill>
                <a:latin typeface="Times New Roman" panose="02020603050405020304" pitchFamily="18" charset="0"/>
              </a:rPr>
              <a:t>Type of beneficiary (e.g., Bodies governed by Private Law, Universities/Institutions, Municipalities, etc.)</a:t>
            </a:r>
          </a:p>
          <a:p>
            <a:pPr lvl="1" algn="just">
              <a:buFont typeface="Courier New" panose="02070309020205020404" pitchFamily="49" charset="0"/>
              <a:buChar char="o"/>
            </a:pPr>
            <a:r>
              <a:rPr lang="en-US" sz="2400" dirty="0">
                <a:solidFill>
                  <a:srgbClr val="000000"/>
                </a:solidFill>
                <a:latin typeface="Times New Roman" panose="02020603050405020304" pitchFamily="18" charset="0"/>
              </a:rPr>
              <a:t>Public procurement procedures</a:t>
            </a:r>
          </a:p>
          <a:p>
            <a:pPr lvl="1" algn="just">
              <a:buFont typeface="Courier New" panose="02070309020205020404" pitchFamily="49" charset="0"/>
              <a:buChar char="o"/>
            </a:pPr>
            <a:r>
              <a:rPr lang="en-US" sz="2400" dirty="0">
                <a:solidFill>
                  <a:srgbClr val="000000"/>
                </a:solidFill>
                <a:latin typeface="Times New Roman" panose="02020603050405020304" pitchFamily="18" charset="0"/>
              </a:rPr>
              <a:t>Cost category (e.g. </a:t>
            </a:r>
            <a:r>
              <a:rPr lang="en-US" sz="2400" dirty="0" smtClean="0">
                <a:solidFill>
                  <a:srgbClr val="000000"/>
                </a:solidFill>
                <a:latin typeface="Times New Roman" panose="02020603050405020304" pitchFamily="18" charset="0"/>
              </a:rPr>
              <a:t>staff is the most “problematic” cost category due to variety of options to calculate these costs, different national procedures, etc.)</a:t>
            </a:r>
            <a:endParaRPr lang="en-US" sz="2400" dirty="0">
              <a:solidFill>
                <a:srgbClr val="000000"/>
              </a:solidFill>
              <a:latin typeface="Times New Roman" panose="02020603050405020304" pitchFamily="18" charset="0"/>
            </a:endParaRPr>
          </a:p>
          <a:p>
            <a:pPr lvl="1" algn="just">
              <a:buFont typeface="Courier New" panose="02070309020205020404" pitchFamily="49" charset="0"/>
              <a:buChar char="o"/>
            </a:pPr>
            <a:endParaRPr lang="en-US" sz="2400" dirty="0">
              <a:solidFill>
                <a:srgbClr val="000000"/>
              </a:solidFill>
              <a:latin typeface="Times New Roman" panose="02020603050405020304" pitchFamily="18" charset="0"/>
            </a:endParaRPr>
          </a:p>
          <a:p>
            <a:pPr lvl="1" algn="just">
              <a:buFont typeface="Courier New" panose="02070309020205020404" pitchFamily="49" charset="0"/>
              <a:buChar char="o"/>
            </a:pPr>
            <a:endParaRPr lang="el-GR" sz="2400" dirty="0"/>
          </a:p>
        </p:txBody>
      </p:sp>
      <p:sp>
        <p:nvSpPr>
          <p:cNvPr id="4" name="Θέση αριθμού διαφάνειας 3">
            <a:extLst>
              <a:ext uri="{FF2B5EF4-FFF2-40B4-BE49-F238E27FC236}">
                <a16:creationId xmlns:a16="http://schemas.microsoft.com/office/drawing/2014/main" id="{0CA1EE89-0A45-F2EF-F98D-739C8C26EC8A}"/>
              </a:ext>
            </a:extLst>
          </p:cNvPr>
          <p:cNvSpPr>
            <a:spLocks noGrp="1"/>
          </p:cNvSpPr>
          <p:nvPr>
            <p:ph type="sldNum" sz="quarter" idx="12"/>
          </p:nvPr>
        </p:nvSpPr>
        <p:spPr/>
        <p:txBody>
          <a:bodyPr/>
          <a:lstStyle/>
          <a:p>
            <a:fld id="{928F4C76-F1B0-4D74-AA82-BC4669244D78}" type="slidenum">
              <a:rPr lang="el-GR" smtClean="0"/>
              <a:t>11</a:t>
            </a:fld>
            <a:endParaRPr lang="el-GR"/>
          </a:p>
        </p:txBody>
      </p:sp>
      <p:pic>
        <p:nvPicPr>
          <p:cNvPr id="5" name="Εικόνα 4">
            <a:extLst>
              <a:ext uri="{FF2B5EF4-FFF2-40B4-BE49-F238E27FC236}">
                <a16:creationId xmlns:a16="http://schemas.microsoft.com/office/drawing/2014/main" id="{7FC86EAE-C270-6C9E-D9BC-6AB014042A52}"/>
              </a:ext>
            </a:extLst>
          </p:cNvPr>
          <p:cNvPicPr>
            <a:picLocks noChangeAspect="1"/>
          </p:cNvPicPr>
          <p:nvPr/>
        </p:nvPicPr>
        <p:blipFill>
          <a:blip r:embed="rId2"/>
          <a:stretch>
            <a:fillRect/>
          </a:stretch>
        </p:blipFill>
        <p:spPr>
          <a:xfrm>
            <a:off x="-21684" y="0"/>
            <a:ext cx="12210636" cy="731710"/>
          </a:xfrm>
          <a:prstGeom prst="rect">
            <a:avLst/>
          </a:prstGeom>
        </p:spPr>
      </p:pic>
      <p:sp>
        <p:nvSpPr>
          <p:cNvPr id="6" name="TextBox 5">
            <a:extLst>
              <a:ext uri="{FF2B5EF4-FFF2-40B4-BE49-F238E27FC236}">
                <a16:creationId xmlns:a16="http://schemas.microsoft.com/office/drawing/2014/main" id="{3303BC75-6D70-56D8-CCE5-F91265791B88}"/>
              </a:ext>
            </a:extLst>
          </p:cNvPr>
          <p:cNvSpPr txBox="1"/>
          <p:nvPr/>
        </p:nvSpPr>
        <p:spPr>
          <a:xfrm>
            <a:off x="2922317" y="862917"/>
            <a:ext cx="6384022" cy="478272"/>
          </a:xfrm>
          <a:prstGeom prst="rect">
            <a:avLst/>
          </a:prstGeom>
          <a:solidFill>
            <a:schemeClr val="tx2">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square">
            <a:spAutoFit/>
          </a:bodyPr>
          <a:lstStyle/>
          <a:p>
            <a:pPr marL="725805" indent="-6351" algn="ctr">
              <a:lnSpc>
                <a:spcPct val="110000"/>
              </a:lnSpc>
              <a:spcAft>
                <a:spcPts val="15"/>
              </a:spcAft>
            </a:pPr>
            <a:r>
              <a:rPr lang="en-US" sz="2400" b="1" i="1" dirty="0">
                <a:solidFill>
                  <a:schemeClr val="bg1"/>
                </a:solidFill>
                <a:latin typeface="Calibri"/>
              </a:rPr>
              <a:t>Conclusion</a:t>
            </a:r>
            <a:endParaRPr lang="el-GR" sz="2400" b="1" i="1" dirty="0">
              <a:solidFill>
                <a:schemeClr val="bg1"/>
              </a:solidFill>
              <a:latin typeface="Calibri"/>
            </a:endParaRPr>
          </a:p>
        </p:txBody>
      </p:sp>
    </p:spTree>
    <p:extLst>
      <p:ext uri="{BB962C8B-B14F-4D97-AF65-F5344CB8AC3E}">
        <p14:creationId xmlns:p14="http://schemas.microsoft.com/office/powerpoint/2010/main" val="6412112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αριθμού διαφάνειας 1">
            <a:extLst>
              <a:ext uri="{FF2B5EF4-FFF2-40B4-BE49-F238E27FC236}">
                <a16:creationId xmlns:a16="http://schemas.microsoft.com/office/drawing/2014/main" id="{B59E9C3D-BE9F-A778-F261-83F70601B293}"/>
              </a:ext>
            </a:extLst>
          </p:cNvPr>
          <p:cNvSpPr>
            <a:spLocks noGrp="1"/>
          </p:cNvSpPr>
          <p:nvPr>
            <p:ph type="sldNum" sz="quarter" idx="12"/>
          </p:nvPr>
        </p:nvSpPr>
        <p:spPr/>
        <p:txBody>
          <a:bodyPr/>
          <a:lstStyle/>
          <a:p>
            <a:fld id="{24658D2D-A5BE-4C43-BDB1-CC039F78E81D}" type="slidenum">
              <a:rPr lang="el-GR" smtClean="0"/>
              <a:t>12</a:t>
            </a:fld>
            <a:endParaRPr lang="el-GR" dirty="0"/>
          </a:p>
        </p:txBody>
      </p:sp>
      <p:pic>
        <p:nvPicPr>
          <p:cNvPr id="3" name="Εικόνα 2">
            <a:extLst>
              <a:ext uri="{FF2B5EF4-FFF2-40B4-BE49-F238E27FC236}">
                <a16:creationId xmlns:a16="http://schemas.microsoft.com/office/drawing/2014/main" id="{B1D5A63A-14CD-1DFD-7B39-81C0F746488B}"/>
              </a:ext>
            </a:extLst>
          </p:cNvPr>
          <p:cNvPicPr>
            <a:picLocks noChangeAspect="1"/>
          </p:cNvPicPr>
          <p:nvPr/>
        </p:nvPicPr>
        <p:blipFill>
          <a:blip r:embed="rId2"/>
          <a:stretch>
            <a:fillRect/>
          </a:stretch>
        </p:blipFill>
        <p:spPr>
          <a:xfrm>
            <a:off x="-21684" y="0"/>
            <a:ext cx="12210636" cy="731710"/>
          </a:xfrm>
          <a:prstGeom prst="rect">
            <a:avLst/>
          </a:prstGeom>
        </p:spPr>
      </p:pic>
      <p:sp>
        <p:nvSpPr>
          <p:cNvPr id="5" name="TextBox 4">
            <a:extLst>
              <a:ext uri="{FF2B5EF4-FFF2-40B4-BE49-F238E27FC236}">
                <a16:creationId xmlns:a16="http://schemas.microsoft.com/office/drawing/2014/main" id="{DEB06A7A-7295-CAC8-D7EB-D7E365F91FBB}"/>
              </a:ext>
            </a:extLst>
          </p:cNvPr>
          <p:cNvSpPr txBox="1"/>
          <p:nvPr/>
        </p:nvSpPr>
        <p:spPr>
          <a:xfrm>
            <a:off x="2035381" y="3738034"/>
            <a:ext cx="7092890" cy="904863"/>
          </a:xfrm>
          <a:prstGeom prst="rect">
            <a:avLst/>
          </a:prstGeom>
          <a:noFill/>
        </p:spPr>
        <p:txBody>
          <a:bodyPr wrap="square">
            <a:spAutoFit/>
          </a:bodyPr>
          <a:lstStyle/>
          <a:p>
            <a:pPr algn="ctr">
              <a:spcBef>
                <a:spcPct val="20000"/>
              </a:spcBef>
              <a:defRPr/>
            </a:pPr>
            <a:r>
              <a:rPr lang="en-US" sz="2400" b="1" i="1" dirty="0">
                <a:solidFill>
                  <a:prstClr val="black">
                    <a:tint val="75000"/>
                  </a:prstClr>
                </a:solidFill>
                <a:latin typeface="Calibri"/>
              </a:rPr>
              <a:t>Risk based management verifications</a:t>
            </a:r>
          </a:p>
          <a:p>
            <a:pPr algn="ctr">
              <a:spcBef>
                <a:spcPct val="20000"/>
              </a:spcBef>
              <a:defRPr/>
            </a:pPr>
            <a:r>
              <a:rPr lang="en-US" sz="2400" b="1" i="1" dirty="0">
                <a:solidFill>
                  <a:prstClr val="black">
                    <a:tint val="75000"/>
                  </a:prstClr>
                </a:solidFill>
                <a:latin typeface="Calibri"/>
              </a:rPr>
              <a:t>2021 - 2027 Programming Period </a:t>
            </a:r>
            <a:endParaRPr lang="el-GR" sz="2400" b="1" i="1" dirty="0">
              <a:solidFill>
                <a:prstClr val="black">
                  <a:tint val="75000"/>
                </a:prstClr>
              </a:solidFill>
              <a:latin typeface="Calibri"/>
            </a:endParaRPr>
          </a:p>
        </p:txBody>
      </p:sp>
      <p:sp>
        <p:nvSpPr>
          <p:cNvPr id="8" name="TextBox 7">
            <a:extLst>
              <a:ext uri="{FF2B5EF4-FFF2-40B4-BE49-F238E27FC236}">
                <a16:creationId xmlns:a16="http://schemas.microsoft.com/office/drawing/2014/main" id="{B27EA718-3C5E-9B3B-5A02-2AF6D1ACC15C}"/>
              </a:ext>
            </a:extLst>
          </p:cNvPr>
          <p:cNvSpPr txBox="1"/>
          <p:nvPr/>
        </p:nvSpPr>
        <p:spPr>
          <a:xfrm>
            <a:off x="2094104" y="1488071"/>
            <a:ext cx="7351900" cy="1093826"/>
          </a:xfrm>
          <a:prstGeom prst="rect">
            <a:avLst/>
          </a:prstGeom>
          <a:solidFill>
            <a:schemeClr val="tx2">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square">
            <a:spAutoFit/>
          </a:bodyPr>
          <a:lstStyle/>
          <a:p>
            <a:pPr marL="725805" indent="-6351" algn="ctr">
              <a:lnSpc>
                <a:spcPct val="110000"/>
              </a:lnSpc>
              <a:spcAft>
                <a:spcPts val="15"/>
              </a:spcAft>
            </a:pPr>
            <a:r>
              <a:rPr lang="en-US" sz="3200" b="1" i="1" dirty="0">
                <a:solidFill>
                  <a:schemeClr val="bg1"/>
                </a:solidFill>
                <a:latin typeface="Calibri"/>
              </a:rPr>
              <a:t>Management verifications in Interreg </a:t>
            </a:r>
          </a:p>
          <a:p>
            <a:pPr marL="725805" indent="-6351" algn="ctr">
              <a:lnSpc>
                <a:spcPct val="110000"/>
              </a:lnSpc>
              <a:spcBef>
                <a:spcPct val="20000"/>
              </a:spcBef>
              <a:spcAft>
                <a:spcPts val="15"/>
              </a:spcAft>
              <a:defRPr/>
            </a:pPr>
            <a:r>
              <a:rPr lang="en-US" sz="2400" b="1" i="1" dirty="0">
                <a:solidFill>
                  <a:schemeClr val="bg1"/>
                </a:solidFill>
                <a:latin typeface="Calibri"/>
              </a:rPr>
              <a:t>INTERACT Workshop  </a:t>
            </a:r>
          </a:p>
        </p:txBody>
      </p:sp>
    </p:spTree>
    <p:extLst>
      <p:ext uri="{BB962C8B-B14F-4D97-AF65-F5344CB8AC3E}">
        <p14:creationId xmlns:p14="http://schemas.microsoft.com/office/powerpoint/2010/main" val="27258418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CDE3EFA-794D-A19B-BD5C-D6A9D0B11E68}"/>
              </a:ext>
            </a:extLst>
          </p:cNvPr>
          <p:cNvSpPr>
            <a:spLocks noGrp="1"/>
          </p:cNvSpPr>
          <p:nvPr>
            <p:ph idx="1"/>
          </p:nvPr>
        </p:nvSpPr>
        <p:spPr>
          <a:xfrm>
            <a:off x="1208016" y="1946246"/>
            <a:ext cx="10226178" cy="4689446"/>
          </a:xfrm>
        </p:spPr>
        <p:txBody>
          <a:bodyPr>
            <a:normAutofit/>
          </a:bodyPr>
          <a:lstStyle/>
          <a:p>
            <a:pPr algn="just">
              <a:buFont typeface="Courier New" panose="02070309020205020404" pitchFamily="49" charset="0"/>
              <a:buChar char="o"/>
            </a:pPr>
            <a:r>
              <a:rPr lang="en-US" sz="2800" dirty="0">
                <a:solidFill>
                  <a:srgbClr val="000000"/>
                </a:solidFill>
                <a:latin typeface="Times New Roman" panose="02020603050405020304" pitchFamily="18" charset="0"/>
              </a:rPr>
              <a:t>To avoid any risk, some Programmes will need to go for the 100% verification</a:t>
            </a:r>
          </a:p>
          <a:p>
            <a:pPr algn="just">
              <a:buFont typeface="Courier New" panose="02070309020205020404" pitchFamily="49" charset="0"/>
              <a:buChar char="o"/>
            </a:pPr>
            <a:r>
              <a:rPr lang="en-US" sz="2800" dirty="0">
                <a:solidFill>
                  <a:srgbClr val="000000"/>
                </a:solidFill>
                <a:latin typeface="Times New Roman" panose="02020603050405020304" pitchFamily="18" charset="0"/>
              </a:rPr>
              <a:t>Will management verifications continue to be organized on MS level?</a:t>
            </a:r>
          </a:p>
          <a:p>
            <a:pPr algn="just">
              <a:buFont typeface="Courier New" panose="02070309020205020404" pitchFamily="49" charset="0"/>
              <a:buChar char="o"/>
            </a:pPr>
            <a:r>
              <a:rPr lang="en-US" sz="2800" dirty="0">
                <a:solidFill>
                  <a:srgbClr val="000000"/>
                </a:solidFill>
                <a:latin typeface="Times New Roman" panose="02020603050405020304" pitchFamily="18" charset="0"/>
              </a:rPr>
              <a:t>There will be two separate risk analysis for administrative and on – the - spot verifications</a:t>
            </a:r>
          </a:p>
          <a:p>
            <a:pPr algn="just">
              <a:buFont typeface="Courier New" panose="02070309020205020404" pitchFamily="49" charset="0"/>
              <a:buChar char="o"/>
            </a:pPr>
            <a:r>
              <a:rPr lang="en-US" sz="2800" dirty="0">
                <a:solidFill>
                  <a:srgbClr val="000000"/>
                </a:solidFill>
                <a:latin typeface="Times New Roman" panose="02020603050405020304" pitchFamily="18" charset="0"/>
              </a:rPr>
              <a:t>Is it encouraged for MA to cooperate with AA and FLC in developing risk-management strategy?</a:t>
            </a:r>
          </a:p>
          <a:p>
            <a:pPr algn="just">
              <a:buFont typeface="Courier New" panose="02070309020205020404" pitchFamily="49" charset="0"/>
              <a:buChar char="o"/>
            </a:pPr>
            <a:endParaRPr lang="en-US" sz="2800" dirty="0">
              <a:solidFill>
                <a:srgbClr val="000000"/>
              </a:solidFill>
              <a:latin typeface="Times New Roman" panose="02020603050405020304" pitchFamily="18" charset="0"/>
            </a:endParaRPr>
          </a:p>
          <a:p>
            <a:pPr algn="just">
              <a:buFont typeface="Courier New" panose="02070309020205020404" pitchFamily="49" charset="0"/>
              <a:buChar char="o"/>
            </a:pPr>
            <a:endParaRPr lang="en-US" sz="2800" dirty="0">
              <a:solidFill>
                <a:srgbClr val="000000"/>
              </a:solidFill>
              <a:latin typeface="Times New Roman" panose="02020603050405020304" pitchFamily="18" charset="0"/>
            </a:endParaRPr>
          </a:p>
          <a:p>
            <a:pPr algn="just">
              <a:buFont typeface="Courier New" panose="02070309020205020404" pitchFamily="49" charset="0"/>
              <a:buChar char="o"/>
            </a:pPr>
            <a:endParaRPr lang="en-US" sz="2800" dirty="0">
              <a:solidFill>
                <a:srgbClr val="000000"/>
              </a:solidFill>
              <a:latin typeface="Times New Roman" panose="02020603050405020304" pitchFamily="18" charset="0"/>
            </a:endParaRPr>
          </a:p>
          <a:p>
            <a:pPr algn="just">
              <a:buFont typeface="Courier New" panose="02070309020205020404" pitchFamily="49" charset="0"/>
              <a:buChar char="o"/>
            </a:pPr>
            <a:endParaRPr lang="en-US" sz="2800" dirty="0">
              <a:solidFill>
                <a:srgbClr val="000000"/>
              </a:solidFill>
              <a:latin typeface="Times New Roman" panose="02020603050405020304" pitchFamily="18" charset="0"/>
            </a:endParaRPr>
          </a:p>
          <a:p>
            <a:pPr lvl="1" algn="just">
              <a:buFont typeface="Courier New" panose="02070309020205020404" pitchFamily="49" charset="0"/>
              <a:buChar char="o"/>
            </a:pPr>
            <a:endParaRPr lang="el-GR" sz="2800" dirty="0"/>
          </a:p>
        </p:txBody>
      </p:sp>
      <p:sp>
        <p:nvSpPr>
          <p:cNvPr id="4" name="Θέση αριθμού διαφάνειας 3">
            <a:extLst>
              <a:ext uri="{FF2B5EF4-FFF2-40B4-BE49-F238E27FC236}">
                <a16:creationId xmlns:a16="http://schemas.microsoft.com/office/drawing/2014/main" id="{0CA1EE89-0A45-F2EF-F98D-739C8C26EC8A}"/>
              </a:ext>
            </a:extLst>
          </p:cNvPr>
          <p:cNvSpPr>
            <a:spLocks noGrp="1"/>
          </p:cNvSpPr>
          <p:nvPr>
            <p:ph type="sldNum" sz="quarter" idx="12"/>
          </p:nvPr>
        </p:nvSpPr>
        <p:spPr/>
        <p:txBody>
          <a:bodyPr/>
          <a:lstStyle/>
          <a:p>
            <a:fld id="{928F4C76-F1B0-4D74-AA82-BC4669244D78}" type="slidenum">
              <a:rPr lang="el-GR" smtClean="0"/>
              <a:t>13</a:t>
            </a:fld>
            <a:endParaRPr lang="el-GR"/>
          </a:p>
        </p:txBody>
      </p:sp>
      <p:pic>
        <p:nvPicPr>
          <p:cNvPr id="5" name="Εικόνα 4">
            <a:extLst>
              <a:ext uri="{FF2B5EF4-FFF2-40B4-BE49-F238E27FC236}">
                <a16:creationId xmlns:a16="http://schemas.microsoft.com/office/drawing/2014/main" id="{7FC86EAE-C270-6C9E-D9BC-6AB014042A52}"/>
              </a:ext>
            </a:extLst>
          </p:cNvPr>
          <p:cNvPicPr>
            <a:picLocks noChangeAspect="1"/>
          </p:cNvPicPr>
          <p:nvPr/>
        </p:nvPicPr>
        <p:blipFill>
          <a:blip r:embed="rId2"/>
          <a:stretch>
            <a:fillRect/>
          </a:stretch>
        </p:blipFill>
        <p:spPr>
          <a:xfrm>
            <a:off x="-21684" y="0"/>
            <a:ext cx="12210636" cy="731710"/>
          </a:xfrm>
          <a:prstGeom prst="rect">
            <a:avLst/>
          </a:prstGeom>
        </p:spPr>
      </p:pic>
      <p:sp>
        <p:nvSpPr>
          <p:cNvPr id="6" name="TextBox 5">
            <a:extLst>
              <a:ext uri="{FF2B5EF4-FFF2-40B4-BE49-F238E27FC236}">
                <a16:creationId xmlns:a16="http://schemas.microsoft.com/office/drawing/2014/main" id="{3303BC75-6D70-56D8-CCE5-F91265791B88}"/>
              </a:ext>
            </a:extLst>
          </p:cNvPr>
          <p:cNvSpPr txBox="1"/>
          <p:nvPr/>
        </p:nvSpPr>
        <p:spPr>
          <a:xfrm>
            <a:off x="2130804" y="862917"/>
            <a:ext cx="7566869" cy="884538"/>
          </a:xfrm>
          <a:prstGeom prst="rect">
            <a:avLst/>
          </a:prstGeom>
          <a:solidFill>
            <a:schemeClr val="tx2">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square">
            <a:spAutoFit/>
          </a:bodyPr>
          <a:lstStyle/>
          <a:p>
            <a:pPr marL="725805" indent="-6351" algn="ctr">
              <a:lnSpc>
                <a:spcPct val="110000"/>
              </a:lnSpc>
              <a:spcAft>
                <a:spcPts val="15"/>
              </a:spcAft>
            </a:pPr>
            <a:r>
              <a:rPr lang="en-US" sz="2400" b="1" i="1" dirty="0">
                <a:solidFill>
                  <a:schemeClr val="bg1"/>
                </a:solidFill>
                <a:latin typeface="Calibri"/>
              </a:rPr>
              <a:t>Risk based management verifications methodology.</a:t>
            </a:r>
          </a:p>
          <a:p>
            <a:pPr marL="725805" indent="-6351" algn="ctr">
              <a:lnSpc>
                <a:spcPct val="110000"/>
              </a:lnSpc>
              <a:spcAft>
                <a:spcPts val="15"/>
              </a:spcAft>
            </a:pPr>
            <a:r>
              <a:rPr lang="en-US" sz="2400" b="1" i="1" dirty="0">
                <a:solidFill>
                  <a:schemeClr val="bg1"/>
                </a:solidFill>
                <a:latin typeface="Calibri"/>
              </a:rPr>
              <a:t>main issues/questions </a:t>
            </a:r>
            <a:endParaRPr lang="el-GR" sz="2400" b="1" i="1" dirty="0">
              <a:solidFill>
                <a:schemeClr val="bg1"/>
              </a:solidFill>
              <a:latin typeface="Calibri"/>
            </a:endParaRPr>
          </a:p>
        </p:txBody>
      </p:sp>
    </p:spTree>
    <p:extLst>
      <p:ext uri="{BB962C8B-B14F-4D97-AF65-F5344CB8AC3E}">
        <p14:creationId xmlns:p14="http://schemas.microsoft.com/office/powerpoint/2010/main" val="36756488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CDE3EFA-794D-A19B-BD5C-D6A9D0B11E68}"/>
              </a:ext>
            </a:extLst>
          </p:cNvPr>
          <p:cNvSpPr>
            <a:spLocks noGrp="1"/>
          </p:cNvSpPr>
          <p:nvPr>
            <p:ph idx="1"/>
          </p:nvPr>
        </p:nvSpPr>
        <p:spPr>
          <a:xfrm>
            <a:off x="1208016" y="2709644"/>
            <a:ext cx="10226178" cy="3389152"/>
          </a:xfrm>
        </p:spPr>
        <p:txBody>
          <a:bodyPr>
            <a:normAutofit/>
          </a:bodyPr>
          <a:lstStyle/>
          <a:p>
            <a:pPr algn="just">
              <a:buFont typeface="Courier New" panose="02070309020205020404" pitchFamily="49" charset="0"/>
              <a:buChar char="o"/>
            </a:pPr>
            <a:r>
              <a:rPr lang="en-US" sz="2800" dirty="0">
                <a:solidFill>
                  <a:srgbClr val="000000"/>
                </a:solidFill>
                <a:latin typeface="Times New Roman" panose="02020603050405020304" pitchFamily="18" charset="0"/>
              </a:rPr>
              <a:t>A “risk-list” of beneficiaries regarding their past performance could be probably a “good start” for management verifications</a:t>
            </a:r>
          </a:p>
          <a:p>
            <a:pPr algn="just">
              <a:buFont typeface="Courier New" panose="02070309020205020404" pitchFamily="49" charset="0"/>
              <a:buChar char="o"/>
            </a:pPr>
            <a:r>
              <a:rPr lang="en-US" sz="2800" dirty="0">
                <a:solidFill>
                  <a:srgbClr val="000000"/>
                </a:solidFill>
                <a:latin typeface="Times New Roman" panose="02020603050405020304" pitchFamily="18" charset="0"/>
              </a:rPr>
              <a:t>Does AA check the same sample as MA?</a:t>
            </a:r>
          </a:p>
          <a:p>
            <a:pPr algn="just">
              <a:buFont typeface="Courier New" panose="02070309020205020404" pitchFamily="49" charset="0"/>
              <a:buChar char="o"/>
            </a:pPr>
            <a:r>
              <a:rPr lang="en-US" sz="2800" dirty="0">
                <a:solidFill>
                  <a:srgbClr val="000000"/>
                </a:solidFill>
                <a:latin typeface="Times New Roman" panose="02020603050405020304" pitchFamily="18" charset="0"/>
              </a:rPr>
              <a:t>How the SCOs will be audited in the sample-based methodology? </a:t>
            </a:r>
          </a:p>
          <a:p>
            <a:pPr algn="just">
              <a:buFont typeface="Courier New" panose="02070309020205020404" pitchFamily="49" charset="0"/>
              <a:buChar char="o"/>
            </a:pPr>
            <a:endParaRPr lang="en-US" sz="2800" dirty="0">
              <a:solidFill>
                <a:srgbClr val="000000"/>
              </a:solidFill>
              <a:latin typeface="Times New Roman" panose="02020603050405020304" pitchFamily="18" charset="0"/>
            </a:endParaRPr>
          </a:p>
          <a:p>
            <a:pPr algn="just">
              <a:buFont typeface="Courier New" panose="02070309020205020404" pitchFamily="49" charset="0"/>
              <a:buChar char="o"/>
            </a:pPr>
            <a:endParaRPr lang="en-US" sz="2800" dirty="0">
              <a:solidFill>
                <a:srgbClr val="000000"/>
              </a:solidFill>
              <a:latin typeface="Times New Roman" panose="02020603050405020304" pitchFamily="18" charset="0"/>
            </a:endParaRPr>
          </a:p>
          <a:p>
            <a:pPr algn="just">
              <a:buFont typeface="Courier New" panose="02070309020205020404" pitchFamily="49" charset="0"/>
              <a:buChar char="o"/>
            </a:pPr>
            <a:endParaRPr lang="en-US" sz="2800" dirty="0">
              <a:solidFill>
                <a:srgbClr val="000000"/>
              </a:solidFill>
              <a:latin typeface="Times New Roman" panose="02020603050405020304" pitchFamily="18" charset="0"/>
            </a:endParaRPr>
          </a:p>
          <a:p>
            <a:pPr algn="just">
              <a:buFont typeface="Courier New" panose="02070309020205020404" pitchFamily="49" charset="0"/>
              <a:buChar char="o"/>
            </a:pPr>
            <a:endParaRPr lang="en-US" sz="2800" dirty="0">
              <a:solidFill>
                <a:srgbClr val="000000"/>
              </a:solidFill>
              <a:latin typeface="Times New Roman" panose="02020603050405020304" pitchFamily="18" charset="0"/>
            </a:endParaRPr>
          </a:p>
          <a:p>
            <a:pPr algn="just">
              <a:buFont typeface="Courier New" panose="02070309020205020404" pitchFamily="49" charset="0"/>
              <a:buChar char="o"/>
            </a:pPr>
            <a:endParaRPr lang="en-US" sz="2800" dirty="0">
              <a:solidFill>
                <a:srgbClr val="000000"/>
              </a:solidFill>
              <a:latin typeface="Times New Roman" panose="02020603050405020304" pitchFamily="18" charset="0"/>
            </a:endParaRPr>
          </a:p>
          <a:p>
            <a:pPr lvl="1" algn="just">
              <a:buFont typeface="Courier New" panose="02070309020205020404" pitchFamily="49" charset="0"/>
              <a:buChar char="o"/>
            </a:pPr>
            <a:endParaRPr lang="el-GR" sz="2800" dirty="0"/>
          </a:p>
        </p:txBody>
      </p:sp>
      <p:sp>
        <p:nvSpPr>
          <p:cNvPr id="4" name="Θέση αριθμού διαφάνειας 3">
            <a:extLst>
              <a:ext uri="{FF2B5EF4-FFF2-40B4-BE49-F238E27FC236}">
                <a16:creationId xmlns:a16="http://schemas.microsoft.com/office/drawing/2014/main" id="{0CA1EE89-0A45-F2EF-F98D-739C8C26EC8A}"/>
              </a:ext>
            </a:extLst>
          </p:cNvPr>
          <p:cNvSpPr>
            <a:spLocks noGrp="1"/>
          </p:cNvSpPr>
          <p:nvPr>
            <p:ph type="sldNum" sz="quarter" idx="12"/>
          </p:nvPr>
        </p:nvSpPr>
        <p:spPr/>
        <p:txBody>
          <a:bodyPr/>
          <a:lstStyle/>
          <a:p>
            <a:fld id="{928F4C76-F1B0-4D74-AA82-BC4669244D78}" type="slidenum">
              <a:rPr lang="el-GR" smtClean="0"/>
              <a:t>14</a:t>
            </a:fld>
            <a:endParaRPr lang="el-GR"/>
          </a:p>
        </p:txBody>
      </p:sp>
      <p:pic>
        <p:nvPicPr>
          <p:cNvPr id="5" name="Εικόνα 4">
            <a:extLst>
              <a:ext uri="{FF2B5EF4-FFF2-40B4-BE49-F238E27FC236}">
                <a16:creationId xmlns:a16="http://schemas.microsoft.com/office/drawing/2014/main" id="{7FC86EAE-C270-6C9E-D9BC-6AB014042A52}"/>
              </a:ext>
            </a:extLst>
          </p:cNvPr>
          <p:cNvPicPr>
            <a:picLocks noChangeAspect="1"/>
          </p:cNvPicPr>
          <p:nvPr/>
        </p:nvPicPr>
        <p:blipFill>
          <a:blip r:embed="rId2"/>
          <a:stretch>
            <a:fillRect/>
          </a:stretch>
        </p:blipFill>
        <p:spPr>
          <a:xfrm>
            <a:off x="-21684" y="0"/>
            <a:ext cx="12210636" cy="731710"/>
          </a:xfrm>
          <a:prstGeom prst="rect">
            <a:avLst/>
          </a:prstGeom>
        </p:spPr>
      </p:pic>
      <p:sp>
        <p:nvSpPr>
          <p:cNvPr id="6" name="TextBox 5">
            <a:extLst>
              <a:ext uri="{FF2B5EF4-FFF2-40B4-BE49-F238E27FC236}">
                <a16:creationId xmlns:a16="http://schemas.microsoft.com/office/drawing/2014/main" id="{3303BC75-6D70-56D8-CCE5-F91265791B88}"/>
              </a:ext>
            </a:extLst>
          </p:cNvPr>
          <p:cNvSpPr txBox="1"/>
          <p:nvPr/>
        </p:nvSpPr>
        <p:spPr>
          <a:xfrm>
            <a:off x="2130804" y="862917"/>
            <a:ext cx="7566869" cy="884538"/>
          </a:xfrm>
          <a:prstGeom prst="rect">
            <a:avLst/>
          </a:prstGeom>
          <a:solidFill>
            <a:schemeClr val="tx2">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square">
            <a:spAutoFit/>
          </a:bodyPr>
          <a:lstStyle/>
          <a:p>
            <a:pPr marL="725805" indent="-6351" algn="ctr">
              <a:lnSpc>
                <a:spcPct val="110000"/>
              </a:lnSpc>
              <a:spcAft>
                <a:spcPts val="15"/>
              </a:spcAft>
            </a:pPr>
            <a:r>
              <a:rPr lang="en-US" sz="2400" b="1" i="1" dirty="0">
                <a:solidFill>
                  <a:schemeClr val="bg1"/>
                </a:solidFill>
                <a:latin typeface="Calibri"/>
              </a:rPr>
              <a:t>Risk based management verifications methodology.</a:t>
            </a:r>
          </a:p>
          <a:p>
            <a:pPr marL="725805" indent="-6351" algn="ctr">
              <a:lnSpc>
                <a:spcPct val="110000"/>
              </a:lnSpc>
              <a:spcAft>
                <a:spcPts val="15"/>
              </a:spcAft>
            </a:pPr>
            <a:r>
              <a:rPr lang="en-US" sz="2400" b="1" i="1" dirty="0">
                <a:solidFill>
                  <a:schemeClr val="bg1"/>
                </a:solidFill>
                <a:latin typeface="Calibri"/>
              </a:rPr>
              <a:t>main issues/questions </a:t>
            </a:r>
            <a:endParaRPr lang="el-GR" sz="2400" b="1" i="1" dirty="0">
              <a:solidFill>
                <a:schemeClr val="bg1"/>
              </a:solidFill>
              <a:latin typeface="Calibri"/>
            </a:endParaRPr>
          </a:p>
        </p:txBody>
      </p:sp>
    </p:spTree>
    <p:extLst>
      <p:ext uri="{BB962C8B-B14F-4D97-AF65-F5344CB8AC3E}">
        <p14:creationId xmlns:p14="http://schemas.microsoft.com/office/powerpoint/2010/main" val="15707847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CDE3EFA-794D-A19B-BD5C-D6A9D0B11E68}"/>
              </a:ext>
            </a:extLst>
          </p:cNvPr>
          <p:cNvSpPr>
            <a:spLocks noGrp="1"/>
          </p:cNvSpPr>
          <p:nvPr>
            <p:ph idx="1"/>
          </p:nvPr>
        </p:nvSpPr>
        <p:spPr>
          <a:xfrm>
            <a:off x="1208016" y="1946246"/>
            <a:ext cx="10226178" cy="4689446"/>
          </a:xfrm>
        </p:spPr>
        <p:txBody>
          <a:bodyPr>
            <a:normAutofit/>
          </a:bodyPr>
          <a:lstStyle/>
          <a:p>
            <a:pPr algn="just">
              <a:buFont typeface="Courier New" panose="02070309020205020404" pitchFamily="49" charset="0"/>
              <a:buChar char="o"/>
            </a:pPr>
            <a:r>
              <a:rPr lang="en-US" sz="2800" dirty="0">
                <a:solidFill>
                  <a:srgbClr val="000000"/>
                </a:solidFill>
                <a:latin typeface="Times New Roman" panose="02020603050405020304" pitchFamily="18" charset="0"/>
              </a:rPr>
              <a:t>How to deal with Public Procurements, taking into account that different MS have different national thresholds and the sampling methodology (based on specific amounts above which the sample will be applied) may create problems</a:t>
            </a:r>
          </a:p>
          <a:p>
            <a:pPr algn="just">
              <a:buFont typeface="Courier New" panose="02070309020205020404" pitchFamily="49" charset="0"/>
              <a:buChar char="o"/>
            </a:pPr>
            <a:r>
              <a:rPr lang="en-US" sz="2800" dirty="0">
                <a:solidFill>
                  <a:srgbClr val="000000"/>
                </a:solidFill>
                <a:latin typeface="Times New Roman" panose="02020603050405020304" pitchFamily="18" charset="0"/>
              </a:rPr>
              <a:t>The sampling methodology is an advantage mainly for centralized FLC systems. For decentralized systems, it is very difficult for the controllers (physical persons) to have the knowledge needed for the inherent risk assessment (e.g. beneficiary’s experience, capacity, implemented projects, etc.)</a:t>
            </a:r>
          </a:p>
          <a:p>
            <a:pPr algn="just">
              <a:buFont typeface="Courier New" panose="02070309020205020404" pitchFamily="49" charset="0"/>
              <a:buChar char="o"/>
            </a:pPr>
            <a:endParaRPr lang="en-US" sz="2800" dirty="0">
              <a:solidFill>
                <a:srgbClr val="000000"/>
              </a:solidFill>
              <a:latin typeface="Times New Roman" panose="02020603050405020304" pitchFamily="18" charset="0"/>
            </a:endParaRPr>
          </a:p>
          <a:p>
            <a:pPr algn="just">
              <a:buFont typeface="Courier New" panose="02070309020205020404" pitchFamily="49" charset="0"/>
              <a:buChar char="o"/>
            </a:pPr>
            <a:endParaRPr lang="en-US" sz="2800" dirty="0">
              <a:solidFill>
                <a:srgbClr val="000000"/>
              </a:solidFill>
              <a:latin typeface="Times New Roman" panose="02020603050405020304" pitchFamily="18" charset="0"/>
            </a:endParaRPr>
          </a:p>
          <a:p>
            <a:pPr algn="just">
              <a:buFont typeface="Courier New" panose="02070309020205020404" pitchFamily="49" charset="0"/>
              <a:buChar char="o"/>
            </a:pPr>
            <a:endParaRPr lang="en-US" sz="2800" dirty="0">
              <a:solidFill>
                <a:srgbClr val="000000"/>
              </a:solidFill>
              <a:latin typeface="Times New Roman" panose="02020603050405020304" pitchFamily="18" charset="0"/>
            </a:endParaRPr>
          </a:p>
          <a:p>
            <a:pPr algn="just">
              <a:buFont typeface="Courier New" panose="02070309020205020404" pitchFamily="49" charset="0"/>
              <a:buChar char="o"/>
            </a:pPr>
            <a:endParaRPr lang="en-US" sz="2800" dirty="0">
              <a:solidFill>
                <a:srgbClr val="000000"/>
              </a:solidFill>
              <a:latin typeface="Times New Roman" panose="02020603050405020304" pitchFamily="18" charset="0"/>
            </a:endParaRPr>
          </a:p>
          <a:p>
            <a:pPr algn="just">
              <a:buFont typeface="Courier New" panose="02070309020205020404" pitchFamily="49" charset="0"/>
              <a:buChar char="o"/>
            </a:pPr>
            <a:endParaRPr lang="en-US" sz="2800" dirty="0">
              <a:solidFill>
                <a:srgbClr val="000000"/>
              </a:solidFill>
              <a:latin typeface="Times New Roman" panose="02020603050405020304" pitchFamily="18" charset="0"/>
            </a:endParaRPr>
          </a:p>
          <a:p>
            <a:pPr lvl="1" algn="just">
              <a:buFont typeface="Courier New" panose="02070309020205020404" pitchFamily="49" charset="0"/>
              <a:buChar char="o"/>
            </a:pPr>
            <a:endParaRPr lang="el-GR" sz="2800" dirty="0"/>
          </a:p>
        </p:txBody>
      </p:sp>
      <p:sp>
        <p:nvSpPr>
          <p:cNvPr id="4" name="Θέση αριθμού διαφάνειας 3">
            <a:extLst>
              <a:ext uri="{FF2B5EF4-FFF2-40B4-BE49-F238E27FC236}">
                <a16:creationId xmlns:a16="http://schemas.microsoft.com/office/drawing/2014/main" id="{0CA1EE89-0A45-F2EF-F98D-739C8C26EC8A}"/>
              </a:ext>
            </a:extLst>
          </p:cNvPr>
          <p:cNvSpPr>
            <a:spLocks noGrp="1"/>
          </p:cNvSpPr>
          <p:nvPr>
            <p:ph type="sldNum" sz="quarter" idx="12"/>
          </p:nvPr>
        </p:nvSpPr>
        <p:spPr/>
        <p:txBody>
          <a:bodyPr/>
          <a:lstStyle/>
          <a:p>
            <a:fld id="{928F4C76-F1B0-4D74-AA82-BC4669244D78}" type="slidenum">
              <a:rPr lang="el-GR" smtClean="0"/>
              <a:t>15</a:t>
            </a:fld>
            <a:endParaRPr lang="el-GR"/>
          </a:p>
        </p:txBody>
      </p:sp>
      <p:pic>
        <p:nvPicPr>
          <p:cNvPr id="5" name="Εικόνα 4">
            <a:extLst>
              <a:ext uri="{FF2B5EF4-FFF2-40B4-BE49-F238E27FC236}">
                <a16:creationId xmlns:a16="http://schemas.microsoft.com/office/drawing/2014/main" id="{7FC86EAE-C270-6C9E-D9BC-6AB014042A52}"/>
              </a:ext>
            </a:extLst>
          </p:cNvPr>
          <p:cNvPicPr>
            <a:picLocks noChangeAspect="1"/>
          </p:cNvPicPr>
          <p:nvPr/>
        </p:nvPicPr>
        <p:blipFill>
          <a:blip r:embed="rId2"/>
          <a:stretch>
            <a:fillRect/>
          </a:stretch>
        </p:blipFill>
        <p:spPr>
          <a:xfrm>
            <a:off x="-21684" y="0"/>
            <a:ext cx="12210636" cy="731710"/>
          </a:xfrm>
          <a:prstGeom prst="rect">
            <a:avLst/>
          </a:prstGeom>
        </p:spPr>
      </p:pic>
      <p:sp>
        <p:nvSpPr>
          <p:cNvPr id="6" name="TextBox 5">
            <a:extLst>
              <a:ext uri="{FF2B5EF4-FFF2-40B4-BE49-F238E27FC236}">
                <a16:creationId xmlns:a16="http://schemas.microsoft.com/office/drawing/2014/main" id="{3303BC75-6D70-56D8-CCE5-F91265791B88}"/>
              </a:ext>
            </a:extLst>
          </p:cNvPr>
          <p:cNvSpPr txBox="1"/>
          <p:nvPr/>
        </p:nvSpPr>
        <p:spPr>
          <a:xfrm>
            <a:off x="2130804" y="862917"/>
            <a:ext cx="7566869" cy="884538"/>
          </a:xfrm>
          <a:prstGeom prst="rect">
            <a:avLst/>
          </a:prstGeom>
          <a:solidFill>
            <a:schemeClr val="tx2">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square">
            <a:spAutoFit/>
          </a:bodyPr>
          <a:lstStyle/>
          <a:p>
            <a:pPr marL="725805" indent="-6351" algn="ctr">
              <a:lnSpc>
                <a:spcPct val="110000"/>
              </a:lnSpc>
              <a:spcAft>
                <a:spcPts val="15"/>
              </a:spcAft>
            </a:pPr>
            <a:r>
              <a:rPr lang="en-US" sz="2400" b="1" i="1" dirty="0">
                <a:solidFill>
                  <a:schemeClr val="bg1"/>
                </a:solidFill>
                <a:latin typeface="Calibri"/>
              </a:rPr>
              <a:t>Risk based management verifications methodology.</a:t>
            </a:r>
          </a:p>
          <a:p>
            <a:pPr marL="725805" indent="-6351" algn="ctr">
              <a:lnSpc>
                <a:spcPct val="110000"/>
              </a:lnSpc>
              <a:spcAft>
                <a:spcPts val="15"/>
              </a:spcAft>
            </a:pPr>
            <a:r>
              <a:rPr lang="en-US" sz="2400" b="1" i="1" dirty="0">
                <a:solidFill>
                  <a:schemeClr val="bg1"/>
                </a:solidFill>
                <a:latin typeface="Calibri"/>
              </a:rPr>
              <a:t>main issues/questions </a:t>
            </a:r>
            <a:endParaRPr lang="el-GR" sz="2400" b="1" i="1" dirty="0">
              <a:solidFill>
                <a:schemeClr val="bg1"/>
              </a:solidFill>
              <a:latin typeface="Calibri"/>
            </a:endParaRPr>
          </a:p>
        </p:txBody>
      </p:sp>
    </p:spTree>
    <p:extLst>
      <p:ext uri="{BB962C8B-B14F-4D97-AF65-F5344CB8AC3E}">
        <p14:creationId xmlns:p14="http://schemas.microsoft.com/office/powerpoint/2010/main" val="11315947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CDE3EFA-794D-A19B-BD5C-D6A9D0B11E68}"/>
              </a:ext>
            </a:extLst>
          </p:cNvPr>
          <p:cNvSpPr>
            <a:spLocks noGrp="1"/>
          </p:cNvSpPr>
          <p:nvPr>
            <p:ph idx="1"/>
          </p:nvPr>
        </p:nvSpPr>
        <p:spPr>
          <a:xfrm>
            <a:off x="1208016" y="2097248"/>
            <a:ext cx="10226178" cy="4183061"/>
          </a:xfrm>
        </p:spPr>
        <p:txBody>
          <a:bodyPr>
            <a:normAutofit/>
          </a:bodyPr>
          <a:lstStyle/>
          <a:p>
            <a:pPr algn="just">
              <a:buFont typeface="Courier New" panose="02070309020205020404" pitchFamily="49" charset="0"/>
              <a:buChar char="o"/>
            </a:pPr>
            <a:r>
              <a:rPr lang="en-US" sz="2400" dirty="0">
                <a:solidFill>
                  <a:srgbClr val="000000"/>
                </a:solidFill>
                <a:latin typeface="Times New Roman" panose="02020603050405020304" pitchFamily="18" charset="0"/>
              </a:rPr>
              <a:t>The management verifications planning is based on a risk assessment carried out at partner level, taking into account specific risk factors</a:t>
            </a:r>
          </a:p>
          <a:p>
            <a:pPr algn="just">
              <a:buFont typeface="Courier New" panose="02070309020205020404" pitchFamily="49" charset="0"/>
              <a:buChar char="o"/>
            </a:pPr>
            <a:r>
              <a:rPr lang="en-US" sz="2400" dirty="0">
                <a:solidFill>
                  <a:srgbClr val="000000"/>
                </a:solidFill>
                <a:latin typeface="Times New Roman" panose="02020603050405020304" pitchFamily="18" charset="0"/>
              </a:rPr>
              <a:t>The methodology will be </a:t>
            </a:r>
            <a:r>
              <a:rPr lang="en-US" sz="2400" dirty="0" smtClean="0">
                <a:solidFill>
                  <a:srgbClr val="000000"/>
                </a:solidFill>
                <a:latin typeface="Times New Roman" panose="02020603050405020304" pitchFamily="18" charset="0"/>
              </a:rPr>
              <a:t>“identical” </a:t>
            </a:r>
            <a:r>
              <a:rPr lang="en-US" sz="2400" dirty="0">
                <a:solidFill>
                  <a:srgbClr val="000000"/>
                </a:solidFill>
                <a:latin typeface="Times New Roman" panose="02020603050405020304" pitchFamily="18" charset="0"/>
              </a:rPr>
              <a:t>for administrative and on-the-spot verifications</a:t>
            </a:r>
          </a:p>
          <a:p>
            <a:pPr algn="just">
              <a:buFont typeface="Courier New" panose="02070309020205020404" pitchFamily="49" charset="0"/>
              <a:buChar char="o"/>
            </a:pPr>
            <a:r>
              <a:rPr lang="en-US" sz="2400" dirty="0">
                <a:solidFill>
                  <a:srgbClr val="000000"/>
                </a:solidFill>
                <a:latin typeface="Times New Roman" panose="02020603050405020304" pitchFamily="18" charset="0"/>
              </a:rPr>
              <a:t>The MA will consider some risk factors at the stage of selection of operations (recorded in project evaluation forms). This work will be taken into account when the risk assessment for management verifications is performed.</a:t>
            </a:r>
          </a:p>
          <a:p>
            <a:pPr algn="just">
              <a:buFont typeface="Courier New" panose="02070309020205020404" pitchFamily="49" charset="0"/>
              <a:buChar char="o"/>
            </a:pPr>
            <a:r>
              <a:rPr lang="en-US" sz="2400" dirty="0">
                <a:solidFill>
                  <a:srgbClr val="000000"/>
                </a:solidFill>
                <a:latin typeface="Times New Roman" panose="02020603050405020304" pitchFamily="18" charset="0"/>
              </a:rPr>
              <a:t>The risk factors are related to information about the beneficiary (e.g. experience) and the project (type/nature, complexity, amendments, financial corrections, etc.). More details in next presentation.</a:t>
            </a:r>
          </a:p>
          <a:p>
            <a:pPr algn="just">
              <a:buFont typeface="Courier New" panose="02070309020205020404" pitchFamily="49" charset="0"/>
              <a:buChar char="o"/>
            </a:pPr>
            <a:endParaRPr lang="en-US" sz="2400" dirty="0">
              <a:solidFill>
                <a:srgbClr val="000000"/>
              </a:solidFill>
              <a:latin typeface="Times New Roman" panose="02020603050405020304" pitchFamily="18" charset="0"/>
            </a:endParaRPr>
          </a:p>
          <a:p>
            <a:pPr algn="just">
              <a:buFont typeface="Courier New" panose="02070309020205020404" pitchFamily="49" charset="0"/>
              <a:buChar char="o"/>
            </a:pPr>
            <a:endParaRPr lang="en-US" sz="2400" dirty="0">
              <a:solidFill>
                <a:srgbClr val="000000"/>
              </a:solidFill>
              <a:latin typeface="Times New Roman" panose="02020603050405020304" pitchFamily="18" charset="0"/>
            </a:endParaRPr>
          </a:p>
          <a:p>
            <a:pPr algn="just">
              <a:buFont typeface="Courier New" panose="02070309020205020404" pitchFamily="49" charset="0"/>
              <a:buChar char="o"/>
            </a:pPr>
            <a:endParaRPr lang="en-US" sz="2400" dirty="0">
              <a:solidFill>
                <a:srgbClr val="000000"/>
              </a:solidFill>
              <a:latin typeface="Times New Roman" panose="02020603050405020304" pitchFamily="18" charset="0"/>
            </a:endParaRPr>
          </a:p>
          <a:p>
            <a:pPr lvl="1" algn="just">
              <a:buFont typeface="Courier New" panose="02070309020205020404" pitchFamily="49" charset="0"/>
              <a:buChar char="o"/>
            </a:pPr>
            <a:endParaRPr lang="el-GR" sz="2400" dirty="0"/>
          </a:p>
        </p:txBody>
      </p:sp>
      <p:sp>
        <p:nvSpPr>
          <p:cNvPr id="4" name="Θέση αριθμού διαφάνειας 3">
            <a:extLst>
              <a:ext uri="{FF2B5EF4-FFF2-40B4-BE49-F238E27FC236}">
                <a16:creationId xmlns:a16="http://schemas.microsoft.com/office/drawing/2014/main" id="{0CA1EE89-0A45-F2EF-F98D-739C8C26EC8A}"/>
              </a:ext>
            </a:extLst>
          </p:cNvPr>
          <p:cNvSpPr>
            <a:spLocks noGrp="1"/>
          </p:cNvSpPr>
          <p:nvPr>
            <p:ph type="sldNum" sz="quarter" idx="12"/>
          </p:nvPr>
        </p:nvSpPr>
        <p:spPr/>
        <p:txBody>
          <a:bodyPr/>
          <a:lstStyle/>
          <a:p>
            <a:fld id="{928F4C76-F1B0-4D74-AA82-BC4669244D78}" type="slidenum">
              <a:rPr lang="el-GR" smtClean="0"/>
              <a:t>16</a:t>
            </a:fld>
            <a:endParaRPr lang="el-GR"/>
          </a:p>
        </p:txBody>
      </p:sp>
      <p:pic>
        <p:nvPicPr>
          <p:cNvPr id="5" name="Εικόνα 4">
            <a:extLst>
              <a:ext uri="{FF2B5EF4-FFF2-40B4-BE49-F238E27FC236}">
                <a16:creationId xmlns:a16="http://schemas.microsoft.com/office/drawing/2014/main" id="{7FC86EAE-C270-6C9E-D9BC-6AB014042A52}"/>
              </a:ext>
            </a:extLst>
          </p:cNvPr>
          <p:cNvPicPr>
            <a:picLocks noChangeAspect="1"/>
          </p:cNvPicPr>
          <p:nvPr/>
        </p:nvPicPr>
        <p:blipFill>
          <a:blip r:embed="rId2"/>
          <a:stretch>
            <a:fillRect/>
          </a:stretch>
        </p:blipFill>
        <p:spPr>
          <a:xfrm>
            <a:off x="-21684" y="0"/>
            <a:ext cx="12210636" cy="731710"/>
          </a:xfrm>
          <a:prstGeom prst="rect">
            <a:avLst/>
          </a:prstGeom>
        </p:spPr>
      </p:pic>
      <p:sp>
        <p:nvSpPr>
          <p:cNvPr id="6" name="TextBox 5">
            <a:extLst>
              <a:ext uri="{FF2B5EF4-FFF2-40B4-BE49-F238E27FC236}">
                <a16:creationId xmlns:a16="http://schemas.microsoft.com/office/drawing/2014/main" id="{3303BC75-6D70-56D8-CCE5-F91265791B88}"/>
              </a:ext>
            </a:extLst>
          </p:cNvPr>
          <p:cNvSpPr txBox="1"/>
          <p:nvPr/>
        </p:nvSpPr>
        <p:spPr>
          <a:xfrm>
            <a:off x="2130804" y="862917"/>
            <a:ext cx="7566869" cy="884538"/>
          </a:xfrm>
          <a:prstGeom prst="rect">
            <a:avLst/>
          </a:prstGeom>
          <a:solidFill>
            <a:schemeClr val="tx2">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square">
            <a:spAutoFit/>
          </a:bodyPr>
          <a:lstStyle/>
          <a:p>
            <a:pPr marL="725805" indent="-6351" algn="ctr">
              <a:lnSpc>
                <a:spcPct val="110000"/>
              </a:lnSpc>
              <a:spcAft>
                <a:spcPts val="15"/>
              </a:spcAft>
            </a:pPr>
            <a:r>
              <a:rPr lang="en-US" sz="2400" b="1" i="1" dirty="0">
                <a:solidFill>
                  <a:schemeClr val="bg1"/>
                </a:solidFill>
                <a:latin typeface="Calibri"/>
              </a:rPr>
              <a:t>Risk based management verifications methodology.</a:t>
            </a:r>
          </a:p>
          <a:p>
            <a:pPr marL="725805" indent="-6351" algn="ctr">
              <a:lnSpc>
                <a:spcPct val="110000"/>
              </a:lnSpc>
              <a:spcAft>
                <a:spcPts val="15"/>
              </a:spcAft>
            </a:pPr>
            <a:r>
              <a:rPr lang="en-US" sz="2400" b="1" i="1" dirty="0">
                <a:solidFill>
                  <a:schemeClr val="bg1"/>
                </a:solidFill>
                <a:latin typeface="Calibri"/>
              </a:rPr>
              <a:t>Approach and general principles</a:t>
            </a:r>
            <a:endParaRPr lang="el-GR" sz="2400" b="1" i="1" dirty="0">
              <a:solidFill>
                <a:schemeClr val="bg1"/>
              </a:solidFill>
              <a:latin typeface="Calibri"/>
            </a:endParaRPr>
          </a:p>
        </p:txBody>
      </p:sp>
    </p:spTree>
    <p:extLst>
      <p:ext uri="{BB962C8B-B14F-4D97-AF65-F5344CB8AC3E}">
        <p14:creationId xmlns:p14="http://schemas.microsoft.com/office/powerpoint/2010/main" val="45472609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CDE3EFA-794D-A19B-BD5C-D6A9D0B11E68}"/>
              </a:ext>
            </a:extLst>
          </p:cNvPr>
          <p:cNvSpPr>
            <a:spLocks noGrp="1"/>
          </p:cNvSpPr>
          <p:nvPr>
            <p:ph idx="1"/>
          </p:nvPr>
        </p:nvSpPr>
        <p:spPr>
          <a:xfrm>
            <a:off x="1216405" y="1812022"/>
            <a:ext cx="10226178" cy="4748169"/>
          </a:xfrm>
        </p:spPr>
        <p:txBody>
          <a:bodyPr>
            <a:normAutofit/>
          </a:bodyPr>
          <a:lstStyle/>
          <a:p>
            <a:pPr algn="just">
              <a:buFont typeface="Courier New" panose="02070309020205020404" pitchFamily="49" charset="0"/>
              <a:buChar char="o"/>
            </a:pPr>
            <a:r>
              <a:rPr lang="en-US" sz="2400" dirty="0">
                <a:latin typeface="Times New Roman" panose="02020603050405020304" pitchFamily="18" charset="0"/>
                <a:cs typeface="Times New Roman" panose="02020603050405020304" pitchFamily="18" charset="0"/>
              </a:rPr>
              <a:t>Not all payment claims from beneficiaries and not all operations have to be subject to a management verification</a:t>
            </a:r>
          </a:p>
          <a:p>
            <a:pPr algn="just">
              <a:buFont typeface="Courier New" panose="02070309020205020404" pitchFamily="49" charset="0"/>
              <a:buChar char="o"/>
            </a:pPr>
            <a:r>
              <a:rPr lang="en-US" sz="2400" dirty="0">
                <a:latin typeface="Times New Roman" panose="02020603050405020304" pitchFamily="18" charset="0"/>
                <a:cs typeface="Times New Roman" panose="02020603050405020304" pitchFamily="18" charset="0"/>
              </a:rPr>
              <a:t>Within a payment claim or operation, not all items will be verified</a:t>
            </a:r>
          </a:p>
          <a:p>
            <a:pPr algn="just">
              <a:buFont typeface="Courier New" panose="02070309020205020404" pitchFamily="49" charset="0"/>
              <a:buChar char="o"/>
            </a:pPr>
            <a:r>
              <a:rPr lang="en-US" sz="2400" dirty="0">
                <a:solidFill>
                  <a:srgbClr val="000000"/>
                </a:solidFill>
                <a:latin typeface="Times New Roman" panose="02020603050405020304" pitchFamily="18" charset="0"/>
              </a:rPr>
              <a:t>Risk factors receive values and scores, automatically, through data entry into the Management Information System (MIS). </a:t>
            </a:r>
          </a:p>
          <a:p>
            <a:pPr algn="just">
              <a:buFont typeface="Courier New" panose="02070309020205020404" pitchFamily="49" charset="0"/>
              <a:buChar char="o"/>
            </a:pPr>
            <a:r>
              <a:rPr lang="en-US" sz="2400" dirty="0">
                <a:solidFill>
                  <a:srgbClr val="000000"/>
                </a:solidFill>
                <a:latin typeface="Times New Roman" panose="02020603050405020304" pitchFamily="18" charset="0"/>
              </a:rPr>
              <a:t>The initial risk assessment, with the automatic assignment of an overall grade to each </a:t>
            </a:r>
            <a:r>
              <a:rPr lang="en-US" sz="2400" dirty="0" smtClean="0">
                <a:solidFill>
                  <a:srgbClr val="000000"/>
                </a:solidFill>
                <a:latin typeface="Times New Roman" panose="02020603050405020304" pitchFamily="18" charset="0"/>
              </a:rPr>
              <a:t>project/partner, </a:t>
            </a:r>
            <a:r>
              <a:rPr lang="en-US" sz="2400" dirty="0">
                <a:solidFill>
                  <a:srgbClr val="000000"/>
                </a:solidFill>
                <a:latin typeface="Times New Roman" panose="02020603050405020304" pitchFamily="18" charset="0"/>
              </a:rPr>
              <a:t>will be done immediately after its entry to the MIS (first picture of its "dangerousness“). This grade varies during its implementation, as the data feeding the values of the individual risk factors changes, and is automatically updated when the methodology is applied</a:t>
            </a:r>
          </a:p>
          <a:p>
            <a:pPr algn="just">
              <a:buFont typeface="Courier New" panose="02070309020205020404" pitchFamily="49" charset="0"/>
              <a:buChar char="o"/>
            </a:pPr>
            <a:endParaRPr lang="en-US" sz="2400" dirty="0">
              <a:solidFill>
                <a:srgbClr val="000000"/>
              </a:solidFill>
              <a:latin typeface="Times New Roman" panose="02020603050405020304" pitchFamily="18" charset="0"/>
            </a:endParaRPr>
          </a:p>
          <a:p>
            <a:pPr lvl="1" algn="just">
              <a:buFont typeface="Courier New" panose="02070309020205020404" pitchFamily="49" charset="0"/>
              <a:buChar char="o"/>
            </a:pPr>
            <a:endParaRPr lang="el-GR" sz="2400" dirty="0"/>
          </a:p>
        </p:txBody>
      </p:sp>
      <p:sp>
        <p:nvSpPr>
          <p:cNvPr id="4" name="Θέση αριθμού διαφάνειας 3">
            <a:extLst>
              <a:ext uri="{FF2B5EF4-FFF2-40B4-BE49-F238E27FC236}">
                <a16:creationId xmlns:a16="http://schemas.microsoft.com/office/drawing/2014/main" id="{0CA1EE89-0A45-F2EF-F98D-739C8C26EC8A}"/>
              </a:ext>
            </a:extLst>
          </p:cNvPr>
          <p:cNvSpPr>
            <a:spLocks noGrp="1"/>
          </p:cNvSpPr>
          <p:nvPr>
            <p:ph type="sldNum" sz="quarter" idx="12"/>
          </p:nvPr>
        </p:nvSpPr>
        <p:spPr/>
        <p:txBody>
          <a:bodyPr/>
          <a:lstStyle/>
          <a:p>
            <a:fld id="{928F4C76-F1B0-4D74-AA82-BC4669244D78}" type="slidenum">
              <a:rPr lang="el-GR" smtClean="0"/>
              <a:t>17</a:t>
            </a:fld>
            <a:endParaRPr lang="el-GR"/>
          </a:p>
        </p:txBody>
      </p:sp>
      <p:pic>
        <p:nvPicPr>
          <p:cNvPr id="5" name="Εικόνα 4">
            <a:extLst>
              <a:ext uri="{FF2B5EF4-FFF2-40B4-BE49-F238E27FC236}">
                <a16:creationId xmlns:a16="http://schemas.microsoft.com/office/drawing/2014/main" id="{7FC86EAE-C270-6C9E-D9BC-6AB014042A52}"/>
              </a:ext>
            </a:extLst>
          </p:cNvPr>
          <p:cNvPicPr>
            <a:picLocks noChangeAspect="1"/>
          </p:cNvPicPr>
          <p:nvPr/>
        </p:nvPicPr>
        <p:blipFill>
          <a:blip r:embed="rId2"/>
          <a:stretch>
            <a:fillRect/>
          </a:stretch>
        </p:blipFill>
        <p:spPr>
          <a:xfrm>
            <a:off x="-21684" y="0"/>
            <a:ext cx="12210636" cy="731710"/>
          </a:xfrm>
          <a:prstGeom prst="rect">
            <a:avLst/>
          </a:prstGeom>
        </p:spPr>
      </p:pic>
      <p:sp>
        <p:nvSpPr>
          <p:cNvPr id="6" name="TextBox 5">
            <a:extLst>
              <a:ext uri="{FF2B5EF4-FFF2-40B4-BE49-F238E27FC236}">
                <a16:creationId xmlns:a16="http://schemas.microsoft.com/office/drawing/2014/main" id="{3303BC75-6D70-56D8-CCE5-F91265791B88}"/>
              </a:ext>
            </a:extLst>
          </p:cNvPr>
          <p:cNvSpPr txBox="1"/>
          <p:nvPr/>
        </p:nvSpPr>
        <p:spPr>
          <a:xfrm>
            <a:off x="2130804" y="862917"/>
            <a:ext cx="7566869" cy="884538"/>
          </a:xfrm>
          <a:prstGeom prst="rect">
            <a:avLst/>
          </a:prstGeom>
          <a:solidFill>
            <a:schemeClr val="tx2">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square">
            <a:spAutoFit/>
          </a:bodyPr>
          <a:lstStyle/>
          <a:p>
            <a:pPr marL="725805" indent="-6351" algn="ctr">
              <a:lnSpc>
                <a:spcPct val="110000"/>
              </a:lnSpc>
              <a:spcAft>
                <a:spcPts val="15"/>
              </a:spcAft>
            </a:pPr>
            <a:r>
              <a:rPr lang="en-US" sz="2400" b="1" i="1" dirty="0">
                <a:solidFill>
                  <a:schemeClr val="bg1"/>
                </a:solidFill>
                <a:latin typeface="Calibri"/>
              </a:rPr>
              <a:t>Risk based management verification methodology.</a:t>
            </a:r>
          </a:p>
          <a:p>
            <a:pPr marL="725805" indent="-6351" algn="ctr">
              <a:lnSpc>
                <a:spcPct val="110000"/>
              </a:lnSpc>
              <a:spcAft>
                <a:spcPts val="15"/>
              </a:spcAft>
            </a:pPr>
            <a:r>
              <a:rPr lang="en-US" sz="2400" b="1" i="1" dirty="0">
                <a:solidFill>
                  <a:schemeClr val="bg1"/>
                </a:solidFill>
                <a:latin typeface="Calibri"/>
              </a:rPr>
              <a:t>Approach and general principles</a:t>
            </a:r>
            <a:endParaRPr lang="el-GR" sz="2400" b="1" i="1" dirty="0">
              <a:solidFill>
                <a:schemeClr val="bg1"/>
              </a:solidFill>
              <a:latin typeface="Calibri"/>
            </a:endParaRPr>
          </a:p>
        </p:txBody>
      </p:sp>
    </p:spTree>
    <p:extLst>
      <p:ext uri="{BB962C8B-B14F-4D97-AF65-F5344CB8AC3E}">
        <p14:creationId xmlns:p14="http://schemas.microsoft.com/office/powerpoint/2010/main" val="196942306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CDE3EFA-794D-A19B-BD5C-D6A9D0B11E68}"/>
              </a:ext>
            </a:extLst>
          </p:cNvPr>
          <p:cNvSpPr>
            <a:spLocks noGrp="1"/>
          </p:cNvSpPr>
          <p:nvPr>
            <p:ph idx="1"/>
          </p:nvPr>
        </p:nvSpPr>
        <p:spPr>
          <a:xfrm>
            <a:off x="1325461" y="2015138"/>
            <a:ext cx="10226178" cy="4521666"/>
          </a:xfrm>
        </p:spPr>
        <p:txBody>
          <a:bodyPr>
            <a:normAutofit/>
          </a:bodyPr>
          <a:lstStyle/>
          <a:p>
            <a:pPr algn="just">
              <a:buFont typeface="Courier New" panose="02070309020205020404" pitchFamily="49" charset="0"/>
              <a:buChar char="o"/>
            </a:pPr>
            <a:r>
              <a:rPr lang="en-US" sz="2400" dirty="0">
                <a:solidFill>
                  <a:srgbClr val="000000"/>
                </a:solidFill>
                <a:latin typeface="Times New Roman" panose="02020603050405020304" pitchFamily="18" charset="0"/>
              </a:rPr>
              <a:t>In administrative verifications, sampling rules and criteria are defined at two levels: a) </a:t>
            </a:r>
            <a:r>
              <a:rPr lang="en-US" sz="2400" dirty="0" smtClean="0">
                <a:solidFill>
                  <a:srgbClr val="000000"/>
                </a:solidFill>
                <a:latin typeface="Times New Roman" panose="02020603050405020304" pitchFamily="18" charset="0"/>
              </a:rPr>
              <a:t>Payment Claim level </a:t>
            </a:r>
            <a:r>
              <a:rPr lang="en-US" sz="2400" dirty="0">
                <a:solidFill>
                  <a:srgbClr val="000000"/>
                </a:solidFill>
                <a:latin typeface="Times New Roman" panose="02020603050405020304" pitchFamily="18" charset="0"/>
              </a:rPr>
              <a:t>and b) expenditure level, when more than one expenditure category participates in the declaration.</a:t>
            </a:r>
          </a:p>
          <a:p>
            <a:pPr algn="just">
              <a:buFont typeface="Courier New" panose="02070309020205020404" pitchFamily="49" charset="0"/>
              <a:buChar char="o"/>
            </a:pPr>
            <a:r>
              <a:rPr lang="en-US" sz="2400" dirty="0">
                <a:solidFill>
                  <a:srgbClr val="000000"/>
                </a:solidFill>
                <a:latin typeface="Times New Roman" panose="02020603050405020304" pitchFamily="18" charset="0"/>
              </a:rPr>
              <a:t>In “on-the-spot” verifications, sampling will be applied to a given population of partners/expenditures which is </a:t>
            </a:r>
            <a:r>
              <a:rPr lang="en-US" sz="2400" dirty="0" smtClean="0">
                <a:solidFill>
                  <a:srgbClr val="000000"/>
                </a:solidFill>
                <a:latin typeface="Times New Roman" panose="02020603050405020304" pitchFamily="18" charset="0"/>
              </a:rPr>
              <a:t>selected </a:t>
            </a:r>
            <a:r>
              <a:rPr lang="en-US" sz="2400" dirty="0">
                <a:solidFill>
                  <a:srgbClr val="000000"/>
                </a:solidFill>
                <a:latin typeface="Times New Roman" panose="02020603050405020304" pitchFamily="18" charset="0"/>
              </a:rPr>
              <a:t>to be verified on-the-spot.</a:t>
            </a:r>
          </a:p>
          <a:p>
            <a:pPr algn="just">
              <a:buFont typeface="Courier New" panose="02070309020205020404" pitchFamily="49" charset="0"/>
              <a:buChar char="o"/>
            </a:pPr>
            <a:r>
              <a:rPr lang="en-US" sz="2400" dirty="0">
                <a:solidFill>
                  <a:srgbClr val="000000"/>
                </a:solidFill>
                <a:latin typeface="Times New Roman" panose="02020603050405020304" pitchFamily="18" charset="0"/>
              </a:rPr>
              <a:t>The methodology allows the use of the FLC “professional judgment” in order to increase the sample (categories, correlations, etc.).</a:t>
            </a:r>
          </a:p>
          <a:p>
            <a:pPr algn="just">
              <a:buFont typeface="Courier New" panose="02070309020205020404" pitchFamily="49" charset="0"/>
              <a:buChar char="o"/>
            </a:pPr>
            <a:r>
              <a:rPr lang="en-US" sz="2400" dirty="0">
                <a:solidFill>
                  <a:srgbClr val="000000"/>
                </a:solidFill>
                <a:latin typeface="Times New Roman" panose="02020603050405020304" pitchFamily="18" charset="0"/>
              </a:rPr>
              <a:t>The approach will be subject to revision</a:t>
            </a:r>
          </a:p>
          <a:p>
            <a:pPr algn="just">
              <a:buFont typeface="Courier New" panose="02070309020205020404" pitchFamily="49" charset="0"/>
              <a:buChar char="o"/>
            </a:pPr>
            <a:endParaRPr lang="en-US" sz="2400" dirty="0">
              <a:solidFill>
                <a:srgbClr val="000000"/>
              </a:solidFill>
              <a:latin typeface="Times New Roman" panose="02020603050405020304" pitchFamily="18" charset="0"/>
            </a:endParaRPr>
          </a:p>
          <a:p>
            <a:pPr lvl="1" algn="just">
              <a:buFont typeface="Courier New" panose="02070309020205020404" pitchFamily="49" charset="0"/>
              <a:buChar char="o"/>
            </a:pPr>
            <a:endParaRPr lang="el-GR" sz="2400" dirty="0"/>
          </a:p>
        </p:txBody>
      </p:sp>
      <p:sp>
        <p:nvSpPr>
          <p:cNvPr id="4" name="Θέση αριθμού διαφάνειας 3">
            <a:extLst>
              <a:ext uri="{FF2B5EF4-FFF2-40B4-BE49-F238E27FC236}">
                <a16:creationId xmlns:a16="http://schemas.microsoft.com/office/drawing/2014/main" id="{0CA1EE89-0A45-F2EF-F98D-739C8C26EC8A}"/>
              </a:ext>
            </a:extLst>
          </p:cNvPr>
          <p:cNvSpPr>
            <a:spLocks noGrp="1"/>
          </p:cNvSpPr>
          <p:nvPr>
            <p:ph type="sldNum" sz="quarter" idx="12"/>
          </p:nvPr>
        </p:nvSpPr>
        <p:spPr/>
        <p:txBody>
          <a:bodyPr/>
          <a:lstStyle/>
          <a:p>
            <a:fld id="{928F4C76-F1B0-4D74-AA82-BC4669244D78}" type="slidenum">
              <a:rPr lang="el-GR" smtClean="0"/>
              <a:t>18</a:t>
            </a:fld>
            <a:endParaRPr lang="el-GR"/>
          </a:p>
        </p:txBody>
      </p:sp>
      <p:pic>
        <p:nvPicPr>
          <p:cNvPr id="5" name="Εικόνα 4">
            <a:extLst>
              <a:ext uri="{FF2B5EF4-FFF2-40B4-BE49-F238E27FC236}">
                <a16:creationId xmlns:a16="http://schemas.microsoft.com/office/drawing/2014/main" id="{7FC86EAE-C270-6C9E-D9BC-6AB014042A52}"/>
              </a:ext>
            </a:extLst>
          </p:cNvPr>
          <p:cNvPicPr>
            <a:picLocks noChangeAspect="1"/>
          </p:cNvPicPr>
          <p:nvPr/>
        </p:nvPicPr>
        <p:blipFill>
          <a:blip r:embed="rId2"/>
          <a:stretch>
            <a:fillRect/>
          </a:stretch>
        </p:blipFill>
        <p:spPr>
          <a:xfrm>
            <a:off x="-21684" y="0"/>
            <a:ext cx="12210636" cy="731710"/>
          </a:xfrm>
          <a:prstGeom prst="rect">
            <a:avLst/>
          </a:prstGeom>
        </p:spPr>
      </p:pic>
      <p:sp>
        <p:nvSpPr>
          <p:cNvPr id="6" name="TextBox 5">
            <a:extLst>
              <a:ext uri="{FF2B5EF4-FFF2-40B4-BE49-F238E27FC236}">
                <a16:creationId xmlns:a16="http://schemas.microsoft.com/office/drawing/2014/main" id="{3303BC75-6D70-56D8-CCE5-F91265791B88}"/>
              </a:ext>
            </a:extLst>
          </p:cNvPr>
          <p:cNvSpPr txBox="1"/>
          <p:nvPr/>
        </p:nvSpPr>
        <p:spPr>
          <a:xfrm>
            <a:off x="2130804" y="862917"/>
            <a:ext cx="7566869" cy="884538"/>
          </a:xfrm>
          <a:prstGeom prst="rect">
            <a:avLst/>
          </a:prstGeom>
          <a:solidFill>
            <a:schemeClr val="tx2">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square">
            <a:spAutoFit/>
          </a:bodyPr>
          <a:lstStyle/>
          <a:p>
            <a:pPr marL="725805" indent="-6351" algn="ctr">
              <a:lnSpc>
                <a:spcPct val="110000"/>
              </a:lnSpc>
              <a:spcAft>
                <a:spcPts val="15"/>
              </a:spcAft>
            </a:pPr>
            <a:r>
              <a:rPr lang="en-US" sz="2400" b="1" i="1" dirty="0">
                <a:solidFill>
                  <a:schemeClr val="bg1"/>
                </a:solidFill>
                <a:latin typeface="Calibri"/>
              </a:rPr>
              <a:t>Risk based management verification methodology.</a:t>
            </a:r>
          </a:p>
          <a:p>
            <a:pPr marL="725805" indent="-6351" algn="ctr">
              <a:lnSpc>
                <a:spcPct val="110000"/>
              </a:lnSpc>
              <a:spcAft>
                <a:spcPts val="15"/>
              </a:spcAft>
            </a:pPr>
            <a:r>
              <a:rPr lang="en-US" sz="2400" b="1" i="1" dirty="0">
                <a:solidFill>
                  <a:schemeClr val="bg1"/>
                </a:solidFill>
                <a:latin typeface="Calibri"/>
              </a:rPr>
              <a:t>Approach and general principles</a:t>
            </a:r>
            <a:endParaRPr lang="el-GR" sz="2400" b="1" i="1" dirty="0">
              <a:solidFill>
                <a:schemeClr val="bg1"/>
              </a:solidFill>
              <a:latin typeface="Calibri"/>
            </a:endParaRPr>
          </a:p>
        </p:txBody>
      </p:sp>
    </p:spTree>
    <p:extLst>
      <p:ext uri="{BB962C8B-B14F-4D97-AF65-F5344CB8AC3E}">
        <p14:creationId xmlns:p14="http://schemas.microsoft.com/office/powerpoint/2010/main" val="404535211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CDE3EFA-794D-A19B-BD5C-D6A9D0B11E68}"/>
              </a:ext>
            </a:extLst>
          </p:cNvPr>
          <p:cNvSpPr>
            <a:spLocks noGrp="1"/>
          </p:cNvSpPr>
          <p:nvPr>
            <p:ph idx="1"/>
          </p:nvPr>
        </p:nvSpPr>
        <p:spPr>
          <a:xfrm>
            <a:off x="1173821" y="2400359"/>
            <a:ext cx="10226178" cy="3747893"/>
          </a:xfrm>
        </p:spPr>
        <p:txBody>
          <a:bodyPr>
            <a:noAutofit/>
          </a:bodyPr>
          <a:lstStyle/>
          <a:p>
            <a:pPr algn="just">
              <a:buFont typeface="Courier New" panose="02070309020205020404" pitchFamily="49" charset="0"/>
              <a:buChar char="o"/>
            </a:pPr>
            <a:r>
              <a:rPr lang="en-US" sz="2400" dirty="0">
                <a:latin typeface="Times New Roman" panose="02020603050405020304" pitchFamily="18" charset="0"/>
                <a:cs typeface="Times New Roman" panose="02020603050405020304" pitchFamily="18" charset="0"/>
              </a:rPr>
              <a:t>As basic rule, the first payment claim (PC) submitted by the beneficiary, should be verified.</a:t>
            </a:r>
          </a:p>
          <a:p>
            <a:pPr algn="just">
              <a:buFont typeface="Courier New" panose="02070309020205020404" pitchFamily="49" charset="0"/>
              <a:buChar char="o"/>
            </a:pPr>
            <a:r>
              <a:rPr lang="en-US" sz="2400" dirty="0">
                <a:latin typeface="Times New Roman" panose="02020603050405020304" pitchFamily="18" charset="0"/>
                <a:cs typeface="Times New Roman" panose="02020603050405020304" pitchFamily="18" charset="0"/>
              </a:rPr>
              <a:t>Each PC which includes a first expenditure based on simplified cost options, should be verified</a:t>
            </a:r>
          </a:p>
          <a:p>
            <a:pPr algn="just">
              <a:buFont typeface="Courier New" panose="02070309020205020404" pitchFamily="49" charset="0"/>
              <a:buChar char="o"/>
            </a:pPr>
            <a:r>
              <a:rPr lang="en-US" sz="2400" dirty="0">
                <a:latin typeface="Times New Roman" panose="02020603050405020304" pitchFamily="18" charset="0"/>
                <a:cs typeface="Times New Roman" panose="02020603050405020304" pitchFamily="18" charset="0"/>
              </a:rPr>
              <a:t>First PC containing expenditure for procurement contracts or staff should be </a:t>
            </a:r>
            <a:r>
              <a:rPr lang="en-US" sz="2400" dirty="0" smtClean="0">
                <a:latin typeface="Times New Roman" panose="02020603050405020304" pitchFamily="18" charset="0"/>
                <a:cs typeface="Times New Roman" panose="02020603050405020304" pitchFamily="18" charset="0"/>
              </a:rPr>
              <a:t>verified</a:t>
            </a:r>
          </a:p>
          <a:p>
            <a:pPr algn="just">
              <a:buFont typeface="Courier New" panose="02070309020205020404" pitchFamily="49" charset="0"/>
              <a:buChar char="o"/>
            </a:pPr>
            <a:r>
              <a:rPr lang="en-US" sz="2400" dirty="0" smtClean="0">
                <a:latin typeface="Times New Roman" panose="02020603050405020304" pitchFamily="18" charset="0"/>
                <a:cs typeface="Times New Roman" panose="02020603050405020304" pitchFamily="18" charset="0"/>
              </a:rPr>
              <a:t>The above “rules” need to be justified through historical data analysis</a:t>
            </a:r>
            <a:endParaRPr lang="en-US" sz="2400" dirty="0">
              <a:latin typeface="Times New Roman" panose="02020603050405020304" pitchFamily="18" charset="0"/>
              <a:cs typeface="Times New Roman" panose="02020603050405020304" pitchFamily="18" charset="0"/>
            </a:endParaRPr>
          </a:p>
        </p:txBody>
      </p:sp>
      <p:sp>
        <p:nvSpPr>
          <p:cNvPr id="4" name="Θέση αριθμού διαφάνειας 3">
            <a:extLst>
              <a:ext uri="{FF2B5EF4-FFF2-40B4-BE49-F238E27FC236}">
                <a16:creationId xmlns:a16="http://schemas.microsoft.com/office/drawing/2014/main" id="{0CA1EE89-0A45-F2EF-F98D-739C8C26EC8A}"/>
              </a:ext>
            </a:extLst>
          </p:cNvPr>
          <p:cNvSpPr>
            <a:spLocks noGrp="1"/>
          </p:cNvSpPr>
          <p:nvPr>
            <p:ph type="sldNum" sz="quarter" idx="12"/>
          </p:nvPr>
        </p:nvSpPr>
        <p:spPr/>
        <p:txBody>
          <a:bodyPr/>
          <a:lstStyle/>
          <a:p>
            <a:fld id="{928F4C76-F1B0-4D74-AA82-BC4669244D78}" type="slidenum">
              <a:rPr lang="el-GR" smtClean="0"/>
              <a:t>19</a:t>
            </a:fld>
            <a:endParaRPr lang="el-GR"/>
          </a:p>
        </p:txBody>
      </p:sp>
      <p:pic>
        <p:nvPicPr>
          <p:cNvPr id="5" name="Εικόνα 4">
            <a:extLst>
              <a:ext uri="{FF2B5EF4-FFF2-40B4-BE49-F238E27FC236}">
                <a16:creationId xmlns:a16="http://schemas.microsoft.com/office/drawing/2014/main" id="{7FC86EAE-C270-6C9E-D9BC-6AB014042A52}"/>
              </a:ext>
            </a:extLst>
          </p:cNvPr>
          <p:cNvPicPr>
            <a:picLocks noChangeAspect="1"/>
          </p:cNvPicPr>
          <p:nvPr/>
        </p:nvPicPr>
        <p:blipFill>
          <a:blip r:embed="rId2"/>
          <a:stretch>
            <a:fillRect/>
          </a:stretch>
        </p:blipFill>
        <p:spPr>
          <a:xfrm>
            <a:off x="-21684" y="0"/>
            <a:ext cx="12210636" cy="731710"/>
          </a:xfrm>
          <a:prstGeom prst="rect">
            <a:avLst/>
          </a:prstGeom>
        </p:spPr>
      </p:pic>
      <p:sp>
        <p:nvSpPr>
          <p:cNvPr id="6" name="TextBox 5">
            <a:extLst>
              <a:ext uri="{FF2B5EF4-FFF2-40B4-BE49-F238E27FC236}">
                <a16:creationId xmlns:a16="http://schemas.microsoft.com/office/drawing/2014/main" id="{3303BC75-6D70-56D8-CCE5-F91265791B88}"/>
              </a:ext>
            </a:extLst>
          </p:cNvPr>
          <p:cNvSpPr txBox="1"/>
          <p:nvPr/>
        </p:nvSpPr>
        <p:spPr>
          <a:xfrm>
            <a:off x="2130804" y="862917"/>
            <a:ext cx="7566869" cy="884538"/>
          </a:xfrm>
          <a:prstGeom prst="rect">
            <a:avLst/>
          </a:prstGeom>
          <a:solidFill>
            <a:schemeClr val="tx2">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square">
            <a:spAutoFit/>
          </a:bodyPr>
          <a:lstStyle/>
          <a:p>
            <a:pPr marL="725805" indent="-6351" algn="ctr">
              <a:lnSpc>
                <a:spcPct val="110000"/>
              </a:lnSpc>
              <a:spcAft>
                <a:spcPts val="15"/>
              </a:spcAft>
            </a:pPr>
            <a:r>
              <a:rPr lang="en-US" sz="2400" b="1" i="1" dirty="0">
                <a:solidFill>
                  <a:schemeClr val="bg1"/>
                </a:solidFill>
                <a:latin typeface="Calibri"/>
              </a:rPr>
              <a:t>Risk based management verification methodology.</a:t>
            </a:r>
          </a:p>
          <a:p>
            <a:pPr marL="725805" indent="-6351" algn="ctr">
              <a:lnSpc>
                <a:spcPct val="110000"/>
              </a:lnSpc>
              <a:spcAft>
                <a:spcPts val="15"/>
              </a:spcAft>
            </a:pPr>
            <a:r>
              <a:rPr lang="en-US" sz="2400" b="1" i="1" dirty="0">
                <a:solidFill>
                  <a:schemeClr val="bg1"/>
                </a:solidFill>
                <a:latin typeface="Calibri"/>
              </a:rPr>
              <a:t>Administrative verifications</a:t>
            </a:r>
            <a:endParaRPr lang="el-GR" sz="2400" b="1" i="1" dirty="0">
              <a:solidFill>
                <a:schemeClr val="bg1"/>
              </a:solidFill>
              <a:latin typeface="Calibri"/>
            </a:endParaRPr>
          </a:p>
        </p:txBody>
      </p:sp>
    </p:spTree>
    <p:extLst>
      <p:ext uri="{BB962C8B-B14F-4D97-AF65-F5344CB8AC3E}">
        <p14:creationId xmlns:p14="http://schemas.microsoft.com/office/powerpoint/2010/main" val="16139871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CDE3EFA-794D-A19B-BD5C-D6A9D0B11E68}"/>
              </a:ext>
            </a:extLst>
          </p:cNvPr>
          <p:cNvSpPr>
            <a:spLocks noGrp="1"/>
          </p:cNvSpPr>
          <p:nvPr>
            <p:ph idx="1"/>
          </p:nvPr>
        </p:nvSpPr>
        <p:spPr>
          <a:xfrm>
            <a:off x="1216405" y="1898987"/>
            <a:ext cx="10226178" cy="4661204"/>
          </a:xfrm>
        </p:spPr>
        <p:txBody>
          <a:bodyPr>
            <a:normAutofit lnSpcReduction="10000"/>
          </a:bodyPr>
          <a:lstStyle/>
          <a:p>
            <a:pPr algn="just">
              <a:buFont typeface="Wingdings" panose="05000000000000000000" pitchFamily="2" charset="2"/>
              <a:buChar char="ü"/>
            </a:pPr>
            <a:r>
              <a:rPr lang="en-US" sz="2400" dirty="0" smtClean="0"/>
              <a:t>Risk assessment. It is based on the analysis of historical data</a:t>
            </a:r>
          </a:p>
          <a:p>
            <a:pPr algn="just">
              <a:buFont typeface="Wingdings" panose="05000000000000000000" pitchFamily="2" charset="2"/>
              <a:buChar char="ü"/>
            </a:pPr>
            <a:r>
              <a:rPr lang="en-US" sz="2400" dirty="0"/>
              <a:t>Through data analysis (graphs are presented in next slides), number of findings and relevant ineligible amounts, give information on the most frequent type of errors.</a:t>
            </a:r>
          </a:p>
          <a:p>
            <a:pPr algn="just">
              <a:buFont typeface="Wingdings" panose="05000000000000000000" pitchFamily="2" charset="2"/>
              <a:buChar char="ü"/>
            </a:pPr>
            <a:r>
              <a:rPr lang="en-US" sz="2400" dirty="0"/>
              <a:t>This information indicates which areas are more risky and the relevant risk factors are generated at different levels (e.g. project, beneficiary, payment claim, cost categories, etc.)</a:t>
            </a:r>
          </a:p>
          <a:p>
            <a:pPr algn="just">
              <a:buFont typeface="Wingdings" panose="05000000000000000000" pitchFamily="2" charset="2"/>
              <a:buChar char="ü"/>
            </a:pPr>
            <a:r>
              <a:rPr lang="en-US" sz="2400" dirty="0" smtClean="0"/>
              <a:t>It aims to identify specific risk factors that have caused irregularities during projects’ implementation</a:t>
            </a:r>
          </a:p>
          <a:p>
            <a:pPr algn="just">
              <a:buFont typeface="Wingdings" panose="05000000000000000000" pitchFamily="2" charset="2"/>
              <a:buChar char="ü"/>
            </a:pPr>
            <a:r>
              <a:rPr lang="en-US" sz="2400" dirty="0" smtClean="0"/>
              <a:t>These identified risk factors have been built on solid sources (e.g. data from projects’ implementation, results from audits, data from financial corrections, etc.)</a:t>
            </a:r>
          </a:p>
        </p:txBody>
      </p:sp>
      <p:sp>
        <p:nvSpPr>
          <p:cNvPr id="4" name="Θέση αριθμού διαφάνειας 3">
            <a:extLst>
              <a:ext uri="{FF2B5EF4-FFF2-40B4-BE49-F238E27FC236}">
                <a16:creationId xmlns:a16="http://schemas.microsoft.com/office/drawing/2014/main" id="{0CA1EE89-0A45-F2EF-F98D-739C8C26EC8A}"/>
              </a:ext>
            </a:extLst>
          </p:cNvPr>
          <p:cNvSpPr>
            <a:spLocks noGrp="1"/>
          </p:cNvSpPr>
          <p:nvPr>
            <p:ph type="sldNum" sz="quarter" idx="12"/>
          </p:nvPr>
        </p:nvSpPr>
        <p:spPr/>
        <p:txBody>
          <a:bodyPr/>
          <a:lstStyle/>
          <a:p>
            <a:fld id="{928F4C76-F1B0-4D74-AA82-BC4669244D78}" type="slidenum">
              <a:rPr lang="el-GR" smtClean="0"/>
              <a:t>2</a:t>
            </a:fld>
            <a:endParaRPr lang="el-GR"/>
          </a:p>
        </p:txBody>
      </p:sp>
      <p:pic>
        <p:nvPicPr>
          <p:cNvPr id="5" name="Εικόνα 4">
            <a:extLst>
              <a:ext uri="{FF2B5EF4-FFF2-40B4-BE49-F238E27FC236}">
                <a16:creationId xmlns:a16="http://schemas.microsoft.com/office/drawing/2014/main" id="{7FC86EAE-C270-6C9E-D9BC-6AB014042A52}"/>
              </a:ext>
            </a:extLst>
          </p:cNvPr>
          <p:cNvPicPr>
            <a:picLocks noChangeAspect="1"/>
          </p:cNvPicPr>
          <p:nvPr/>
        </p:nvPicPr>
        <p:blipFill>
          <a:blip r:embed="rId2"/>
          <a:stretch>
            <a:fillRect/>
          </a:stretch>
        </p:blipFill>
        <p:spPr>
          <a:xfrm>
            <a:off x="-21684" y="0"/>
            <a:ext cx="12210636" cy="731710"/>
          </a:xfrm>
          <a:prstGeom prst="rect">
            <a:avLst/>
          </a:prstGeom>
        </p:spPr>
      </p:pic>
      <p:sp>
        <p:nvSpPr>
          <p:cNvPr id="6" name="TextBox 5">
            <a:extLst>
              <a:ext uri="{FF2B5EF4-FFF2-40B4-BE49-F238E27FC236}">
                <a16:creationId xmlns:a16="http://schemas.microsoft.com/office/drawing/2014/main" id="{3303BC75-6D70-56D8-CCE5-F91265791B88}"/>
              </a:ext>
            </a:extLst>
          </p:cNvPr>
          <p:cNvSpPr txBox="1"/>
          <p:nvPr/>
        </p:nvSpPr>
        <p:spPr>
          <a:xfrm>
            <a:off x="1611086" y="862917"/>
            <a:ext cx="9283337" cy="904863"/>
          </a:xfrm>
          <a:prstGeom prst="rect">
            <a:avLst/>
          </a:prstGeom>
          <a:solidFill>
            <a:schemeClr val="tx2">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square">
            <a:spAutoFit/>
          </a:bodyPr>
          <a:lstStyle/>
          <a:p>
            <a:pPr marL="725805" indent="-6351" algn="ctr">
              <a:lnSpc>
                <a:spcPct val="110000"/>
              </a:lnSpc>
              <a:spcAft>
                <a:spcPts val="15"/>
              </a:spcAft>
            </a:pPr>
            <a:r>
              <a:rPr lang="en-US" sz="2400" b="1" i="1" dirty="0" smtClean="0">
                <a:solidFill>
                  <a:schemeClr val="bg1"/>
                </a:solidFill>
                <a:latin typeface="Calibri"/>
              </a:rPr>
              <a:t>Steps to develop a methodology for risk-based management verifications</a:t>
            </a:r>
            <a:endParaRPr lang="el-GR" sz="2400" b="1" i="1" dirty="0">
              <a:solidFill>
                <a:schemeClr val="bg1"/>
              </a:solidFill>
              <a:latin typeface="Calibri"/>
            </a:endParaRPr>
          </a:p>
        </p:txBody>
      </p:sp>
    </p:spTree>
    <p:extLst>
      <p:ext uri="{BB962C8B-B14F-4D97-AF65-F5344CB8AC3E}">
        <p14:creationId xmlns:p14="http://schemas.microsoft.com/office/powerpoint/2010/main" val="73454076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CDE3EFA-794D-A19B-BD5C-D6A9D0B11E68}"/>
              </a:ext>
            </a:extLst>
          </p:cNvPr>
          <p:cNvSpPr>
            <a:spLocks noGrp="1"/>
          </p:cNvSpPr>
          <p:nvPr>
            <p:ph idx="1"/>
          </p:nvPr>
        </p:nvSpPr>
        <p:spPr>
          <a:xfrm>
            <a:off x="1216405" y="2152069"/>
            <a:ext cx="10226178" cy="3577612"/>
          </a:xfrm>
        </p:spPr>
        <p:txBody>
          <a:bodyPr>
            <a:noAutofit/>
          </a:bodyPr>
          <a:lstStyle/>
          <a:p>
            <a:pPr algn="just">
              <a:buFont typeface="Courier New" panose="02070309020205020404" pitchFamily="49" charset="0"/>
              <a:buChar char="o"/>
            </a:pPr>
            <a:r>
              <a:rPr lang="en-US" sz="2400" dirty="0" smtClean="0">
                <a:latin typeface="Times New Roman" panose="02020603050405020304" pitchFamily="18" charset="0"/>
                <a:cs typeface="Times New Roman" panose="02020603050405020304" pitchFamily="18" charset="0"/>
              </a:rPr>
              <a:t>If </a:t>
            </a:r>
            <a:r>
              <a:rPr lang="en-US" sz="2400" dirty="0">
                <a:latin typeface="Times New Roman" panose="02020603050405020304" pitchFamily="18" charset="0"/>
                <a:cs typeface="Times New Roman" panose="02020603050405020304" pitchFamily="18" charset="0"/>
              </a:rPr>
              <a:t>the FLC detects irregular expenditure, </a:t>
            </a:r>
            <a:r>
              <a:rPr lang="en-US" sz="2400" dirty="0" smtClean="0">
                <a:latin typeface="Times New Roman" panose="02020603050405020304" pitchFamily="18" charset="0"/>
                <a:cs typeface="Times New Roman" panose="02020603050405020304" pitchFamily="18" charset="0"/>
              </a:rPr>
              <a:t>may expand </a:t>
            </a:r>
            <a:r>
              <a:rPr lang="en-US" sz="2400" dirty="0">
                <a:latin typeface="Times New Roman" panose="02020603050405020304" pitchFamily="18" charset="0"/>
                <a:cs typeface="Times New Roman" panose="02020603050405020304" pitchFamily="18" charset="0"/>
              </a:rPr>
              <a:t>the sample to other PCs or correlations within the PC (relevant box in the MIS</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depending on the nature and extent of the irregularities, in order to establish whether the same type of findings appear in the unaudited population of expenses. In this context, the FLC may decide to extend the sample only to the category or categories of expenditure to which the detected irregularities related, or to more categories or even to the total VC.</a:t>
            </a:r>
            <a:endParaRPr lang="el-GR" sz="2400" dirty="0">
              <a:latin typeface="Times New Roman" panose="02020603050405020304" pitchFamily="18" charset="0"/>
              <a:cs typeface="Times New Roman" panose="02020603050405020304" pitchFamily="18" charset="0"/>
            </a:endParaRPr>
          </a:p>
        </p:txBody>
      </p:sp>
      <p:sp>
        <p:nvSpPr>
          <p:cNvPr id="4" name="Θέση αριθμού διαφάνειας 3">
            <a:extLst>
              <a:ext uri="{FF2B5EF4-FFF2-40B4-BE49-F238E27FC236}">
                <a16:creationId xmlns:a16="http://schemas.microsoft.com/office/drawing/2014/main" id="{0CA1EE89-0A45-F2EF-F98D-739C8C26EC8A}"/>
              </a:ext>
            </a:extLst>
          </p:cNvPr>
          <p:cNvSpPr>
            <a:spLocks noGrp="1"/>
          </p:cNvSpPr>
          <p:nvPr>
            <p:ph type="sldNum" sz="quarter" idx="12"/>
          </p:nvPr>
        </p:nvSpPr>
        <p:spPr/>
        <p:txBody>
          <a:bodyPr/>
          <a:lstStyle/>
          <a:p>
            <a:fld id="{928F4C76-F1B0-4D74-AA82-BC4669244D78}" type="slidenum">
              <a:rPr lang="el-GR" smtClean="0"/>
              <a:t>20</a:t>
            </a:fld>
            <a:endParaRPr lang="el-GR"/>
          </a:p>
        </p:txBody>
      </p:sp>
      <p:pic>
        <p:nvPicPr>
          <p:cNvPr id="5" name="Εικόνα 4">
            <a:extLst>
              <a:ext uri="{FF2B5EF4-FFF2-40B4-BE49-F238E27FC236}">
                <a16:creationId xmlns:a16="http://schemas.microsoft.com/office/drawing/2014/main" id="{7FC86EAE-C270-6C9E-D9BC-6AB014042A52}"/>
              </a:ext>
            </a:extLst>
          </p:cNvPr>
          <p:cNvPicPr>
            <a:picLocks noChangeAspect="1"/>
          </p:cNvPicPr>
          <p:nvPr/>
        </p:nvPicPr>
        <p:blipFill>
          <a:blip r:embed="rId2"/>
          <a:stretch>
            <a:fillRect/>
          </a:stretch>
        </p:blipFill>
        <p:spPr>
          <a:xfrm>
            <a:off x="-21684" y="0"/>
            <a:ext cx="12210636" cy="731710"/>
          </a:xfrm>
          <a:prstGeom prst="rect">
            <a:avLst/>
          </a:prstGeom>
        </p:spPr>
      </p:pic>
      <p:sp>
        <p:nvSpPr>
          <p:cNvPr id="6" name="TextBox 5">
            <a:extLst>
              <a:ext uri="{FF2B5EF4-FFF2-40B4-BE49-F238E27FC236}">
                <a16:creationId xmlns:a16="http://schemas.microsoft.com/office/drawing/2014/main" id="{3303BC75-6D70-56D8-CCE5-F91265791B88}"/>
              </a:ext>
            </a:extLst>
          </p:cNvPr>
          <p:cNvSpPr txBox="1"/>
          <p:nvPr/>
        </p:nvSpPr>
        <p:spPr>
          <a:xfrm>
            <a:off x="2130804" y="862917"/>
            <a:ext cx="7566869" cy="884538"/>
          </a:xfrm>
          <a:prstGeom prst="rect">
            <a:avLst/>
          </a:prstGeom>
          <a:solidFill>
            <a:schemeClr val="tx2">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square">
            <a:spAutoFit/>
          </a:bodyPr>
          <a:lstStyle/>
          <a:p>
            <a:pPr marL="725805" indent="-6351" algn="ctr">
              <a:lnSpc>
                <a:spcPct val="110000"/>
              </a:lnSpc>
              <a:spcAft>
                <a:spcPts val="15"/>
              </a:spcAft>
            </a:pPr>
            <a:r>
              <a:rPr lang="en-US" sz="2400" b="1" i="1" dirty="0">
                <a:solidFill>
                  <a:schemeClr val="bg1"/>
                </a:solidFill>
                <a:latin typeface="Calibri"/>
              </a:rPr>
              <a:t>Risk based management verification methodology.</a:t>
            </a:r>
          </a:p>
          <a:p>
            <a:pPr marL="725805" indent="-6351" algn="ctr">
              <a:lnSpc>
                <a:spcPct val="110000"/>
              </a:lnSpc>
              <a:spcAft>
                <a:spcPts val="15"/>
              </a:spcAft>
            </a:pPr>
            <a:r>
              <a:rPr lang="en-US" sz="2400" b="1" i="1" dirty="0">
                <a:solidFill>
                  <a:schemeClr val="bg1"/>
                </a:solidFill>
                <a:latin typeface="Calibri"/>
              </a:rPr>
              <a:t>Administrative verifications</a:t>
            </a:r>
            <a:endParaRPr lang="el-GR" sz="2400" b="1" i="1" dirty="0">
              <a:solidFill>
                <a:schemeClr val="bg1"/>
              </a:solidFill>
              <a:latin typeface="Calibri"/>
            </a:endParaRPr>
          </a:p>
        </p:txBody>
      </p:sp>
    </p:spTree>
    <p:extLst>
      <p:ext uri="{BB962C8B-B14F-4D97-AF65-F5344CB8AC3E}">
        <p14:creationId xmlns:p14="http://schemas.microsoft.com/office/powerpoint/2010/main" val="133456418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CDE3EFA-794D-A19B-BD5C-D6A9D0B11E68}"/>
              </a:ext>
            </a:extLst>
          </p:cNvPr>
          <p:cNvSpPr>
            <a:spLocks noGrp="1"/>
          </p:cNvSpPr>
          <p:nvPr>
            <p:ph idx="1"/>
          </p:nvPr>
        </p:nvSpPr>
        <p:spPr>
          <a:xfrm>
            <a:off x="1147376" y="1747455"/>
            <a:ext cx="10226178" cy="5110545"/>
          </a:xfrm>
        </p:spPr>
        <p:txBody>
          <a:bodyPr>
            <a:noAutofit/>
          </a:bodyPr>
          <a:lstStyle/>
          <a:p>
            <a:pPr marL="0" indent="0" algn="just">
              <a:buNone/>
            </a:pPr>
            <a:r>
              <a:rPr lang="en-US" sz="2200" dirty="0">
                <a:latin typeface="Times New Roman" panose="02020603050405020304" pitchFamily="18" charset="0"/>
                <a:cs typeface="Times New Roman" panose="02020603050405020304" pitchFamily="18" charset="0"/>
              </a:rPr>
              <a:t>The steps of the “on-the-spot” sampling methodology, will include (indicatively):</a:t>
            </a:r>
          </a:p>
          <a:p>
            <a:pPr lvl="1" algn="just">
              <a:buFont typeface="Courier New" panose="02070309020205020404" pitchFamily="49" charset="0"/>
              <a:buChar char="o"/>
            </a:pPr>
            <a:r>
              <a:rPr lang="en-US" sz="2200" i="0" dirty="0" smtClean="0">
                <a:latin typeface="Times New Roman" panose="02020603050405020304" pitchFamily="18" charset="0"/>
                <a:cs typeface="Times New Roman" panose="02020603050405020304" pitchFamily="18" charset="0"/>
              </a:rPr>
              <a:t>Population </a:t>
            </a:r>
            <a:r>
              <a:rPr lang="en-US" sz="2200" i="0" dirty="0">
                <a:latin typeface="Times New Roman" panose="02020603050405020304" pitchFamily="18" charset="0"/>
                <a:cs typeface="Times New Roman" panose="02020603050405020304" pitchFamily="18" charset="0"/>
              </a:rPr>
              <a:t>definition (each semester) </a:t>
            </a:r>
          </a:p>
          <a:p>
            <a:pPr lvl="2" algn="just">
              <a:buFont typeface="Wingdings" panose="05000000000000000000" pitchFamily="2" charset="2"/>
              <a:buChar char="ü"/>
            </a:pPr>
            <a:r>
              <a:rPr lang="en-US" sz="2200" dirty="0">
                <a:latin typeface="Times New Roman" panose="02020603050405020304" pitchFamily="18" charset="0"/>
                <a:cs typeface="Times New Roman" panose="02020603050405020304" pitchFamily="18" charset="0"/>
              </a:rPr>
              <a:t>For the first period, the number of all the operations whose expenditure was administratively verified during the second semester of the accounting year (01/07/ v-1 to 31/12/v-1) is defined</a:t>
            </a:r>
          </a:p>
          <a:p>
            <a:pPr lvl="2" algn="just">
              <a:buFont typeface="Wingdings" panose="05000000000000000000" pitchFamily="2" charset="2"/>
              <a:buChar char="ü"/>
            </a:pPr>
            <a:r>
              <a:rPr lang="en-US" sz="2200" dirty="0">
                <a:latin typeface="Times New Roman" panose="02020603050405020304" pitchFamily="18" charset="0"/>
                <a:cs typeface="Times New Roman" panose="02020603050405020304" pitchFamily="18" charset="0"/>
              </a:rPr>
              <a:t>For the second period, the number of all operations whose expenditure was administratively verified in the first semester of the accounting year (01/01/v to 30/06/ν), deducting the Operations whose expenditure was verified on-the-spot during the first audit period of the same accounting year</a:t>
            </a:r>
          </a:p>
          <a:p>
            <a:pPr lvl="1" algn="just">
              <a:buFont typeface="Courier New" panose="02070309020205020404" pitchFamily="49" charset="0"/>
              <a:buChar char="o"/>
            </a:pPr>
            <a:r>
              <a:rPr lang="en-US" sz="2200" i="0" dirty="0" smtClean="0">
                <a:latin typeface="Times New Roman" panose="02020603050405020304" pitchFamily="18" charset="0"/>
                <a:cs typeface="Times New Roman" panose="02020603050405020304" pitchFamily="18" charset="0"/>
              </a:rPr>
              <a:t>Sample selection (risk assessment – identical to administrative), </a:t>
            </a:r>
            <a:r>
              <a:rPr lang="en-US" sz="2200" i="0" dirty="0">
                <a:latin typeface="Times New Roman" panose="02020603050405020304" pitchFamily="18" charset="0"/>
                <a:cs typeface="Times New Roman" panose="02020603050405020304" pitchFamily="18" charset="0"/>
              </a:rPr>
              <a:t>based on predetermined criteria (e.g. high % of implementation, identified management problems or irregularities, etc.) </a:t>
            </a:r>
            <a:endParaRPr lang="en-US" sz="2200" i="0" dirty="0" smtClean="0">
              <a:latin typeface="Times New Roman" panose="02020603050405020304" pitchFamily="18" charset="0"/>
              <a:cs typeface="Times New Roman" panose="02020603050405020304" pitchFamily="18" charset="0"/>
            </a:endParaRPr>
          </a:p>
          <a:p>
            <a:pPr lvl="1" algn="just">
              <a:buFont typeface="Courier New" panose="02070309020205020404" pitchFamily="49" charset="0"/>
              <a:buChar char="o"/>
            </a:pPr>
            <a:r>
              <a:rPr lang="en-US" sz="2200" i="0" dirty="0" smtClean="0">
                <a:latin typeface="Times New Roman" panose="02020603050405020304" pitchFamily="18" charset="0"/>
                <a:cs typeface="Times New Roman" panose="02020603050405020304" pitchFamily="18" charset="0"/>
              </a:rPr>
              <a:t>Determination </a:t>
            </a:r>
            <a:r>
              <a:rPr lang="en-US" sz="2200" i="0" dirty="0">
                <a:latin typeface="Times New Roman" panose="02020603050405020304" pitchFamily="18" charset="0"/>
                <a:cs typeface="Times New Roman" panose="02020603050405020304" pitchFamily="18" charset="0"/>
              </a:rPr>
              <a:t>of sample size (e.g. 15% of operations and 20% of expenses)</a:t>
            </a:r>
          </a:p>
          <a:p>
            <a:pPr lvl="1" algn="just">
              <a:buFont typeface="Courier New" panose="02070309020205020404" pitchFamily="49" charset="0"/>
              <a:buChar char="o"/>
            </a:pPr>
            <a:r>
              <a:rPr lang="en-US" sz="2200" i="0" dirty="0" smtClean="0">
                <a:latin typeface="Times New Roman" panose="02020603050405020304" pitchFamily="18" charset="0"/>
                <a:cs typeface="Times New Roman" panose="02020603050405020304" pitchFamily="18" charset="0"/>
              </a:rPr>
              <a:t>Preparation </a:t>
            </a:r>
            <a:r>
              <a:rPr lang="en-US" sz="2200" i="0" dirty="0">
                <a:latin typeface="Times New Roman" panose="02020603050405020304" pitchFamily="18" charset="0"/>
                <a:cs typeface="Times New Roman" panose="02020603050405020304" pitchFamily="18" charset="0"/>
              </a:rPr>
              <a:t>of the “on-the-spot” verifications program</a:t>
            </a:r>
            <a:endParaRPr lang="el-GR" sz="2200" i="0" dirty="0">
              <a:latin typeface="Times New Roman" panose="02020603050405020304" pitchFamily="18" charset="0"/>
              <a:cs typeface="Times New Roman" panose="02020603050405020304" pitchFamily="18" charset="0"/>
            </a:endParaRPr>
          </a:p>
        </p:txBody>
      </p:sp>
      <p:sp>
        <p:nvSpPr>
          <p:cNvPr id="4" name="Θέση αριθμού διαφάνειας 3">
            <a:extLst>
              <a:ext uri="{FF2B5EF4-FFF2-40B4-BE49-F238E27FC236}">
                <a16:creationId xmlns:a16="http://schemas.microsoft.com/office/drawing/2014/main" id="{0CA1EE89-0A45-F2EF-F98D-739C8C26EC8A}"/>
              </a:ext>
            </a:extLst>
          </p:cNvPr>
          <p:cNvSpPr>
            <a:spLocks noGrp="1"/>
          </p:cNvSpPr>
          <p:nvPr>
            <p:ph type="sldNum" sz="quarter" idx="12"/>
          </p:nvPr>
        </p:nvSpPr>
        <p:spPr/>
        <p:txBody>
          <a:bodyPr/>
          <a:lstStyle/>
          <a:p>
            <a:fld id="{928F4C76-F1B0-4D74-AA82-BC4669244D78}" type="slidenum">
              <a:rPr lang="el-GR" smtClean="0"/>
              <a:t>21</a:t>
            </a:fld>
            <a:endParaRPr lang="el-GR"/>
          </a:p>
        </p:txBody>
      </p:sp>
      <p:pic>
        <p:nvPicPr>
          <p:cNvPr id="5" name="Εικόνα 4">
            <a:extLst>
              <a:ext uri="{FF2B5EF4-FFF2-40B4-BE49-F238E27FC236}">
                <a16:creationId xmlns:a16="http://schemas.microsoft.com/office/drawing/2014/main" id="{7FC86EAE-C270-6C9E-D9BC-6AB014042A52}"/>
              </a:ext>
            </a:extLst>
          </p:cNvPr>
          <p:cNvPicPr>
            <a:picLocks noChangeAspect="1"/>
          </p:cNvPicPr>
          <p:nvPr/>
        </p:nvPicPr>
        <p:blipFill>
          <a:blip r:embed="rId2"/>
          <a:stretch>
            <a:fillRect/>
          </a:stretch>
        </p:blipFill>
        <p:spPr>
          <a:xfrm>
            <a:off x="-21684" y="0"/>
            <a:ext cx="12210636" cy="731710"/>
          </a:xfrm>
          <a:prstGeom prst="rect">
            <a:avLst/>
          </a:prstGeom>
        </p:spPr>
      </p:pic>
      <p:sp>
        <p:nvSpPr>
          <p:cNvPr id="6" name="TextBox 5">
            <a:extLst>
              <a:ext uri="{FF2B5EF4-FFF2-40B4-BE49-F238E27FC236}">
                <a16:creationId xmlns:a16="http://schemas.microsoft.com/office/drawing/2014/main" id="{3303BC75-6D70-56D8-CCE5-F91265791B88}"/>
              </a:ext>
            </a:extLst>
          </p:cNvPr>
          <p:cNvSpPr txBox="1"/>
          <p:nvPr/>
        </p:nvSpPr>
        <p:spPr>
          <a:xfrm>
            <a:off x="2130804" y="862917"/>
            <a:ext cx="7566869" cy="884538"/>
          </a:xfrm>
          <a:prstGeom prst="rect">
            <a:avLst/>
          </a:prstGeom>
          <a:solidFill>
            <a:schemeClr val="tx2">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square">
            <a:spAutoFit/>
          </a:bodyPr>
          <a:lstStyle/>
          <a:p>
            <a:pPr marL="725805" indent="-6351" algn="ctr">
              <a:lnSpc>
                <a:spcPct val="110000"/>
              </a:lnSpc>
              <a:spcAft>
                <a:spcPts val="15"/>
              </a:spcAft>
            </a:pPr>
            <a:r>
              <a:rPr lang="en-US" sz="2400" b="1" i="1" dirty="0">
                <a:solidFill>
                  <a:schemeClr val="bg1"/>
                </a:solidFill>
                <a:latin typeface="Calibri"/>
              </a:rPr>
              <a:t>Risk based management verification methodology.</a:t>
            </a:r>
          </a:p>
          <a:p>
            <a:pPr marL="725805" indent="-6351" algn="ctr">
              <a:lnSpc>
                <a:spcPct val="110000"/>
              </a:lnSpc>
              <a:spcAft>
                <a:spcPts val="15"/>
              </a:spcAft>
            </a:pPr>
            <a:r>
              <a:rPr lang="en-US" sz="2400" b="1" i="1" dirty="0">
                <a:solidFill>
                  <a:schemeClr val="bg1"/>
                </a:solidFill>
                <a:latin typeface="Calibri"/>
              </a:rPr>
              <a:t>On-the-spot verifications</a:t>
            </a:r>
            <a:endParaRPr lang="el-GR" sz="2400" b="1" i="1" dirty="0">
              <a:solidFill>
                <a:schemeClr val="bg1"/>
              </a:solidFill>
              <a:latin typeface="Calibri"/>
            </a:endParaRPr>
          </a:p>
        </p:txBody>
      </p:sp>
    </p:spTree>
    <p:extLst>
      <p:ext uri="{BB962C8B-B14F-4D97-AF65-F5344CB8AC3E}">
        <p14:creationId xmlns:p14="http://schemas.microsoft.com/office/powerpoint/2010/main" val="270490995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Θέση αριθμού διαφάνειας 3">
            <a:extLst>
              <a:ext uri="{FF2B5EF4-FFF2-40B4-BE49-F238E27FC236}">
                <a16:creationId xmlns:a16="http://schemas.microsoft.com/office/drawing/2014/main" id="{0CA1EE89-0A45-F2EF-F98D-739C8C26EC8A}"/>
              </a:ext>
            </a:extLst>
          </p:cNvPr>
          <p:cNvSpPr>
            <a:spLocks noGrp="1"/>
          </p:cNvSpPr>
          <p:nvPr>
            <p:ph type="sldNum" sz="quarter" idx="12"/>
          </p:nvPr>
        </p:nvSpPr>
        <p:spPr/>
        <p:txBody>
          <a:bodyPr/>
          <a:lstStyle/>
          <a:p>
            <a:fld id="{928F4C76-F1B0-4D74-AA82-BC4669244D78}" type="slidenum">
              <a:rPr lang="el-GR" smtClean="0"/>
              <a:t>22</a:t>
            </a:fld>
            <a:endParaRPr lang="el-GR"/>
          </a:p>
        </p:txBody>
      </p:sp>
      <p:pic>
        <p:nvPicPr>
          <p:cNvPr id="5" name="Εικόνα 4">
            <a:extLst>
              <a:ext uri="{FF2B5EF4-FFF2-40B4-BE49-F238E27FC236}">
                <a16:creationId xmlns:a16="http://schemas.microsoft.com/office/drawing/2014/main" id="{7FC86EAE-C270-6C9E-D9BC-6AB014042A52}"/>
              </a:ext>
            </a:extLst>
          </p:cNvPr>
          <p:cNvPicPr>
            <a:picLocks noChangeAspect="1"/>
          </p:cNvPicPr>
          <p:nvPr/>
        </p:nvPicPr>
        <p:blipFill>
          <a:blip r:embed="rId2"/>
          <a:stretch>
            <a:fillRect/>
          </a:stretch>
        </p:blipFill>
        <p:spPr>
          <a:xfrm>
            <a:off x="-21684" y="0"/>
            <a:ext cx="12210636" cy="731710"/>
          </a:xfrm>
          <a:prstGeom prst="rect">
            <a:avLst/>
          </a:prstGeom>
        </p:spPr>
      </p:pic>
      <p:sp>
        <p:nvSpPr>
          <p:cNvPr id="6" name="TextBox 5">
            <a:extLst>
              <a:ext uri="{FF2B5EF4-FFF2-40B4-BE49-F238E27FC236}">
                <a16:creationId xmlns:a16="http://schemas.microsoft.com/office/drawing/2014/main" id="{3303BC75-6D70-56D8-CCE5-F91265791B88}"/>
              </a:ext>
            </a:extLst>
          </p:cNvPr>
          <p:cNvSpPr txBox="1"/>
          <p:nvPr/>
        </p:nvSpPr>
        <p:spPr>
          <a:xfrm>
            <a:off x="2922317" y="862917"/>
            <a:ext cx="6384022" cy="478272"/>
          </a:xfrm>
          <a:prstGeom prst="rect">
            <a:avLst/>
          </a:prstGeom>
          <a:solidFill>
            <a:schemeClr val="tx2">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square">
            <a:spAutoFit/>
          </a:bodyPr>
          <a:lstStyle/>
          <a:p>
            <a:pPr marL="725805" indent="-6351" algn="ctr">
              <a:lnSpc>
                <a:spcPct val="110000"/>
              </a:lnSpc>
              <a:spcAft>
                <a:spcPts val="15"/>
              </a:spcAft>
            </a:pPr>
            <a:r>
              <a:rPr lang="en-US" sz="2400" b="1" i="1" dirty="0">
                <a:solidFill>
                  <a:schemeClr val="bg1"/>
                </a:solidFill>
                <a:latin typeface="Calibri"/>
              </a:rPr>
              <a:t>Management Information System - MIS</a:t>
            </a:r>
            <a:endParaRPr lang="el-GR" sz="2400" b="1" i="1" dirty="0">
              <a:solidFill>
                <a:schemeClr val="bg1"/>
              </a:solidFill>
              <a:latin typeface="Calibri"/>
            </a:endParaRPr>
          </a:p>
        </p:txBody>
      </p:sp>
      <p:pic>
        <p:nvPicPr>
          <p:cNvPr id="10" name="Εικόνα 9" descr="Εικόνα που περιέχει κείμενο, αριθμός, γραμματοσειρά, στιγμιότυπο οθόνης&#10;&#10;Περιγραφή που δημιουργήθηκε αυτόματα">
            <a:extLst>
              <a:ext uri="{FF2B5EF4-FFF2-40B4-BE49-F238E27FC236}">
                <a16:creationId xmlns:a16="http://schemas.microsoft.com/office/drawing/2014/main" id="{731A945A-99C2-63FB-A335-17114614BEE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73608" y="1472395"/>
            <a:ext cx="10485086" cy="5189661"/>
          </a:xfrm>
          <a:prstGeom prst="rect">
            <a:avLst/>
          </a:prstGeom>
        </p:spPr>
      </p:pic>
      <p:sp>
        <p:nvSpPr>
          <p:cNvPr id="11" name="TextBox 10">
            <a:extLst>
              <a:ext uri="{FF2B5EF4-FFF2-40B4-BE49-F238E27FC236}">
                <a16:creationId xmlns:a16="http://schemas.microsoft.com/office/drawing/2014/main" id="{61F11F30-9226-65BA-682C-D4F088C41102}"/>
              </a:ext>
            </a:extLst>
          </p:cNvPr>
          <p:cNvSpPr txBox="1"/>
          <p:nvPr/>
        </p:nvSpPr>
        <p:spPr>
          <a:xfrm>
            <a:off x="5236345" y="2852257"/>
            <a:ext cx="2053688" cy="461665"/>
          </a:xfrm>
          <a:prstGeom prst="rect">
            <a:avLst/>
          </a:prstGeom>
          <a:solidFill>
            <a:schemeClr val="bg1">
              <a:lumMod val="95000"/>
            </a:schemeClr>
          </a:solidFill>
        </p:spPr>
        <p:txBody>
          <a:bodyPr wrap="square" rtlCol="0">
            <a:spAutoFit/>
          </a:bodyPr>
          <a:lstStyle/>
          <a:p>
            <a:pPr algn="ctr"/>
            <a:r>
              <a:rPr lang="en-US" sz="2400" dirty="0"/>
              <a:t>Risk Factors</a:t>
            </a:r>
            <a:endParaRPr lang="el-GR" sz="2400" dirty="0"/>
          </a:p>
        </p:txBody>
      </p:sp>
      <p:sp>
        <p:nvSpPr>
          <p:cNvPr id="12" name="TextBox 11">
            <a:extLst>
              <a:ext uri="{FF2B5EF4-FFF2-40B4-BE49-F238E27FC236}">
                <a16:creationId xmlns:a16="http://schemas.microsoft.com/office/drawing/2014/main" id="{CC39FD8A-6DCE-1115-F30F-FFAE1178C1C9}"/>
              </a:ext>
            </a:extLst>
          </p:cNvPr>
          <p:cNvSpPr txBox="1"/>
          <p:nvPr/>
        </p:nvSpPr>
        <p:spPr>
          <a:xfrm>
            <a:off x="1190507" y="3678162"/>
            <a:ext cx="629174" cy="338554"/>
          </a:xfrm>
          <a:prstGeom prst="rect">
            <a:avLst/>
          </a:prstGeom>
          <a:solidFill>
            <a:schemeClr val="bg1">
              <a:lumMod val="95000"/>
            </a:schemeClr>
          </a:solidFill>
        </p:spPr>
        <p:txBody>
          <a:bodyPr wrap="square" rtlCol="0">
            <a:spAutoFit/>
          </a:bodyPr>
          <a:lstStyle/>
          <a:p>
            <a:r>
              <a:rPr lang="en-US" sz="1600" dirty="0"/>
              <a:t>MIS</a:t>
            </a:r>
            <a:endParaRPr lang="el-GR" sz="1600" dirty="0"/>
          </a:p>
        </p:txBody>
      </p:sp>
      <p:sp>
        <p:nvSpPr>
          <p:cNvPr id="13" name="TextBox 12">
            <a:extLst>
              <a:ext uri="{FF2B5EF4-FFF2-40B4-BE49-F238E27FC236}">
                <a16:creationId xmlns:a16="http://schemas.microsoft.com/office/drawing/2014/main" id="{A3FB69E5-B202-32F0-63A0-D2F70F3D3BD1}"/>
              </a:ext>
            </a:extLst>
          </p:cNvPr>
          <p:cNvSpPr txBox="1"/>
          <p:nvPr/>
        </p:nvSpPr>
        <p:spPr>
          <a:xfrm>
            <a:off x="2701255" y="3593559"/>
            <a:ext cx="1535185" cy="338554"/>
          </a:xfrm>
          <a:prstGeom prst="rect">
            <a:avLst/>
          </a:prstGeom>
          <a:solidFill>
            <a:schemeClr val="bg1">
              <a:lumMod val="95000"/>
            </a:schemeClr>
          </a:solidFill>
        </p:spPr>
        <p:txBody>
          <a:bodyPr wrap="square" rtlCol="0">
            <a:spAutoFit/>
          </a:bodyPr>
          <a:lstStyle/>
          <a:p>
            <a:r>
              <a:rPr lang="en-US" sz="1600" dirty="0"/>
              <a:t>Risk criteria</a:t>
            </a:r>
            <a:endParaRPr lang="el-GR" sz="1600" dirty="0"/>
          </a:p>
        </p:txBody>
      </p:sp>
      <p:sp>
        <p:nvSpPr>
          <p:cNvPr id="14" name="TextBox 13">
            <a:extLst>
              <a:ext uri="{FF2B5EF4-FFF2-40B4-BE49-F238E27FC236}">
                <a16:creationId xmlns:a16="http://schemas.microsoft.com/office/drawing/2014/main" id="{B40504DB-B2DA-BDA8-B7B6-F666DB4B01A4}"/>
              </a:ext>
            </a:extLst>
          </p:cNvPr>
          <p:cNvSpPr txBox="1"/>
          <p:nvPr/>
        </p:nvSpPr>
        <p:spPr>
          <a:xfrm>
            <a:off x="6467912" y="3593559"/>
            <a:ext cx="1409350" cy="338554"/>
          </a:xfrm>
          <a:prstGeom prst="rect">
            <a:avLst/>
          </a:prstGeom>
          <a:solidFill>
            <a:schemeClr val="bg1">
              <a:lumMod val="95000"/>
            </a:schemeClr>
          </a:solidFill>
        </p:spPr>
        <p:txBody>
          <a:bodyPr wrap="square" rtlCol="0">
            <a:spAutoFit/>
          </a:bodyPr>
          <a:lstStyle/>
          <a:p>
            <a:r>
              <a:rPr lang="en-US" sz="1600" dirty="0"/>
              <a:t>Description</a:t>
            </a:r>
            <a:endParaRPr lang="el-GR" sz="1600" dirty="0"/>
          </a:p>
        </p:txBody>
      </p:sp>
      <p:sp>
        <p:nvSpPr>
          <p:cNvPr id="15" name="TextBox 14">
            <a:extLst>
              <a:ext uri="{FF2B5EF4-FFF2-40B4-BE49-F238E27FC236}">
                <a16:creationId xmlns:a16="http://schemas.microsoft.com/office/drawing/2014/main" id="{F7561BE2-F84A-DF44-85CD-511F90DBBF83}"/>
              </a:ext>
            </a:extLst>
          </p:cNvPr>
          <p:cNvSpPr txBox="1"/>
          <p:nvPr/>
        </p:nvSpPr>
        <p:spPr>
          <a:xfrm>
            <a:off x="8819370" y="3678162"/>
            <a:ext cx="1300294" cy="338554"/>
          </a:xfrm>
          <a:prstGeom prst="rect">
            <a:avLst/>
          </a:prstGeom>
          <a:solidFill>
            <a:schemeClr val="bg1">
              <a:lumMod val="95000"/>
            </a:schemeClr>
          </a:solidFill>
        </p:spPr>
        <p:txBody>
          <a:bodyPr wrap="square" rtlCol="0">
            <a:spAutoFit/>
          </a:bodyPr>
          <a:lstStyle/>
          <a:p>
            <a:r>
              <a:rPr lang="en-US" sz="1600" dirty="0"/>
              <a:t>Risk score</a:t>
            </a:r>
            <a:endParaRPr lang="el-GR" sz="1600" dirty="0"/>
          </a:p>
        </p:txBody>
      </p:sp>
      <p:sp>
        <p:nvSpPr>
          <p:cNvPr id="16" name="TextBox 15">
            <a:extLst>
              <a:ext uri="{FF2B5EF4-FFF2-40B4-BE49-F238E27FC236}">
                <a16:creationId xmlns:a16="http://schemas.microsoft.com/office/drawing/2014/main" id="{963BA404-BCB5-3BD6-DFCB-3EAF1646B801}"/>
              </a:ext>
            </a:extLst>
          </p:cNvPr>
          <p:cNvSpPr txBox="1"/>
          <p:nvPr/>
        </p:nvSpPr>
        <p:spPr>
          <a:xfrm>
            <a:off x="10269584" y="3624337"/>
            <a:ext cx="861310" cy="338554"/>
          </a:xfrm>
          <a:prstGeom prst="rect">
            <a:avLst/>
          </a:prstGeom>
          <a:solidFill>
            <a:schemeClr val="bg1">
              <a:lumMod val="95000"/>
            </a:schemeClr>
          </a:solidFill>
        </p:spPr>
        <p:txBody>
          <a:bodyPr wrap="square" rtlCol="0">
            <a:spAutoFit/>
          </a:bodyPr>
          <a:lstStyle/>
          <a:p>
            <a:r>
              <a:rPr lang="en-US" sz="1600" dirty="0"/>
              <a:t>Actions</a:t>
            </a:r>
            <a:endParaRPr lang="el-GR" sz="1600" dirty="0"/>
          </a:p>
        </p:txBody>
      </p:sp>
      <p:sp>
        <p:nvSpPr>
          <p:cNvPr id="17" name="TextBox 16">
            <a:extLst>
              <a:ext uri="{FF2B5EF4-FFF2-40B4-BE49-F238E27FC236}">
                <a16:creationId xmlns:a16="http://schemas.microsoft.com/office/drawing/2014/main" id="{72C78AC6-7376-B81B-07FC-1F3DC3E1FDAA}"/>
              </a:ext>
            </a:extLst>
          </p:cNvPr>
          <p:cNvSpPr txBox="1"/>
          <p:nvPr/>
        </p:nvSpPr>
        <p:spPr>
          <a:xfrm>
            <a:off x="2228438" y="4085861"/>
            <a:ext cx="2290194" cy="2512932"/>
          </a:xfrm>
          <a:prstGeom prst="rect">
            <a:avLst/>
          </a:prstGeom>
          <a:solidFill>
            <a:schemeClr val="bg1">
              <a:lumMod val="95000"/>
            </a:schemeClr>
          </a:solidFill>
        </p:spPr>
        <p:txBody>
          <a:bodyPr wrap="square" rtlCol="0">
            <a:spAutoFit/>
          </a:bodyPr>
          <a:lstStyle/>
          <a:p>
            <a:pPr marL="228600" indent="-228600">
              <a:lnSpc>
                <a:spcPts val="2400"/>
              </a:lnSpc>
              <a:buAutoNum type="arabicPeriod"/>
            </a:pPr>
            <a:r>
              <a:rPr lang="en-US" sz="1200" dirty="0"/>
              <a:t>Type of beneficiary</a:t>
            </a:r>
          </a:p>
          <a:p>
            <a:pPr marL="228600" indent="-228600">
              <a:lnSpc>
                <a:spcPts val="2400"/>
              </a:lnSpc>
              <a:buAutoNum type="arabicPeriod"/>
            </a:pPr>
            <a:r>
              <a:rPr lang="en-US" sz="1200" dirty="0"/>
              <a:t>Experience / historical data</a:t>
            </a:r>
          </a:p>
          <a:p>
            <a:pPr marL="228600" indent="-228600">
              <a:lnSpc>
                <a:spcPts val="2400"/>
              </a:lnSpc>
              <a:buAutoNum type="arabicPeriod"/>
            </a:pPr>
            <a:r>
              <a:rPr lang="en-US" sz="1200" dirty="0"/>
              <a:t>Project’s owner</a:t>
            </a:r>
          </a:p>
          <a:p>
            <a:pPr marL="228600" indent="-228600">
              <a:lnSpc>
                <a:spcPts val="2400"/>
              </a:lnSpc>
              <a:buAutoNum type="arabicPeriod"/>
            </a:pPr>
            <a:r>
              <a:rPr lang="en-US" sz="1200" dirty="0"/>
              <a:t>Number of projects implemented</a:t>
            </a:r>
          </a:p>
          <a:p>
            <a:pPr marL="228600" indent="-228600">
              <a:lnSpc>
                <a:spcPts val="2400"/>
              </a:lnSpc>
              <a:buAutoNum type="arabicPeriod"/>
            </a:pPr>
            <a:r>
              <a:rPr lang="en-US" sz="1200" dirty="0"/>
              <a:t>Type of </a:t>
            </a:r>
            <a:r>
              <a:rPr lang="en-US" sz="1200" dirty="0" smtClean="0"/>
              <a:t>project</a:t>
            </a:r>
          </a:p>
          <a:p>
            <a:pPr marL="228600" indent="-228600">
              <a:lnSpc>
                <a:spcPts val="2400"/>
              </a:lnSpc>
              <a:buAutoNum type="arabicPeriod"/>
            </a:pPr>
            <a:r>
              <a:rPr lang="en-US" sz="1200" dirty="0" smtClean="0"/>
              <a:t>Nature of project</a:t>
            </a:r>
            <a:endParaRPr lang="en-US" sz="1200" dirty="0"/>
          </a:p>
          <a:p>
            <a:pPr marL="228600" indent="-228600">
              <a:lnSpc>
                <a:spcPts val="2400"/>
              </a:lnSpc>
              <a:buAutoNum type="arabicPeriod"/>
            </a:pPr>
            <a:r>
              <a:rPr lang="en-US" sz="1200" dirty="0"/>
              <a:t>Number of partners</a:t>
            </a:r>
            <a:endParaRPr lang="el-GR" sz="1200" dirty="0"/>
          </a:p>
        </p:txBody>
      </p:sp>
      <p:sp>
        <p:nvSpPr>
          <p:cNvPr id="18" name="TextBox 17">
            <a:extLst>
              <a:ext uri="{FF2B5EF4-FFF2-40B4-BE49-F238E27FC236}">
                <a16:creationId xmlns:a16="http://schemas.microsoft.com/office/drawing/2014/main" id="{31500BDD-7182-70A2-561D-DD14B9AB49C5}"/>
              </a:ext>
            </a:extLst>
          </p:cNvPr>
          <p:cNvSpPr txBox="1"/>
          <p:nvPr/>
        </p:nvSpPr>
        <p:spPr>
          <a:xfrm>
            <a:off x="4518633" y="4063654"/>
            <a:ext cx="4954103" cy="2554545"/>
          </a:xfrm>
          <a:prstGeom prst="rect">
            <a:avLst/>
          </a:prstGeom>
          <a:solidFill>
            <a:schemeClr val="bg1">
              <a:lumMod val="95000"/>
            </a:schemeClr>
          </a:solidFill>
        </p:spPr>
        <p:txBody>
          <a:bodyPr wrap="square" rtlCol="0">
            <a:spAutoFit/>
          </a:bodyPr>
          <a:lstStyle/>
          <a:p>
            <a:pPr marL="228600" indent="-228600">
              <a:lnSpc>
                <a:spcPts val="2400"/>
              </a:lnSpc>
              <a:buAutoNum type="arabicPeriod"/>
            </a:pPr>
            <a:r>
              <a:rPr lang="en-US" sz="1200" dirty="0"/>
              <a:t>Ministry</a:t>
            </a:r>
          </a:p>
          <a:p>
            <a:pPr marL="228600" indent="-228600">
              <a:lnSpc>
                <a:spcPts val="2400"/>
              </a:lnSpc>
              <a:buAutoNum type="arabicPeriod"/>
            </a:pPr>
            <a:r>
              <a:rPr lang="en-US" sz="1200" dirty="0"/>
              <a:t>Former experience and historical data of financial corrections</a:t>
            </a:r>
          </a:p>
          <a:p>
            <a:pPr marL="228600" indent="-228600">
              <a:lnSpc>
                <a:spcPts val="2400"/>
              </a:lnSpc>
              <a:buAutoNum type="arabicPeriod"/>
            </a:pPr>
            <a:r>
              <a:rPr lang="en-US" sz="1200" dirty="0" smtClean="0"/>
              <a:t>Yes</a:t>
            </a:r>
          </a:p>
          <a:p>
            <a:pPr marL="228600" indent="-228600">
              <a:lnSpc>
                <a:spcPts val="2400"/>
              </a:lnSpc>
              <a:buAutoNum type="arabicPeriod"/>
            </a:pPr>
            <a:endParaRPr lang="en-US" sz="1200" dirty="0"/>
          </a:p>
          <a:p>
            <a:pPr marL="228600" indent="-228600">
              <a:lnSpc>
                <a:spcPts val="2400"/>
              </a:lnSpc>
              <a:buAutoNum type="arabicPeriod"/>
            </a:pPr>
            <a:r>
              <a:rPr lang="en-US" sz="1200" dirty="0"/>
              <a:t>&gt;5</a:t>
            </a:r>
          </a:p>
          <a:p>
            <a:pPr marL="228600" indent="-228600">
              <a:lnSpc>
                <a:spcPts val="2400"/>
              </a:lnSpc>
              <a:buAutoNum type="arabicPeriod"/>
            </a:pPr>
            <a:r>
              <a:rPr lang="en-US" sz="1200" dirty="0" smtClean="0"/>
              <a:t>New</a:t>
            </a:r>
            <a:endParaRPr lang="en-US" sz="1200" dirty="0"/>
          </a:p>
          <a:p>
            <a:pPr marL="228600" indent="-228600">
              <a:lnSpc>
                <a:spcPts val="2400"/>
              </a:lnSpc>
              <a:buFontTx/>
              <a:buAutoNum type="arabicPeriod"/>
            </a:pPr>
            <a:r>
              <a:rPr lang="en-US" sz="1200" dirty="0"/>
              <a:t>Soft project</a:t>
            </a:r>
          </a:p>
          <a:p>
            <a:pPr marL="228600" indent="-228600">
              <a:lnSpc>
                <a:spcPts val="2400"/>
              </a:lnSpc>
              <a:buAutoNum type="arabicPeriod"/>
            </a:pPr>
            <a:r>
              <a:rPr lang="en-US" sz="1200" dirty="0" smtClean="0"/>
              <a:t>&gt;</a:t>
            </a:r>
            <a:r>
              <a:rPr lang="en-US" sz="1200" dirty="0"/>
              <a:t>5</a:t>
            </a:r>
            <a:endParaRPr lang="el-GR" sz="1200" dirty="0"/>
          </a:p>
        </p:txBody>
      </p:sp>
      <p:sp>
        <p:nvSpPr>
          <p:cNvPr id="19" name="TextBox 18">
            <a:extLst>
              <a:ext uri="{FF2B5EF4-FFF2-40B4-BE49-F238E27FC236}">
                <a16:creationId xmlns:a16="http://schemas.microsoft.com/office/drawing/2014/main" id="{7D716CAF-282C-898E-06FE-1A2B5F62BCDE}"/>
              </a:ext>
            </a:extLst>
          </p:cNvPr>
          <p:cNvSpPr txBox="1"/>
          <p:nvPr/>
        </p:nvSpPr>
        <p:spPr>
          <a:xfrm>
            <a:off x="1224794" y="1736239"/>
            <a:ext cx="933975" cy="584775"/>
          </a:xfrm>
          <a:prstGeom prst="rect">
            <a:avLst/>
          </a:prstGeom>
          <a:solidFill>
            <a:schemeClr val="bg1">
              <a:lumMod val="95000"/>
            </a:schemeClr>
          </a:solidFill>
        </p:spPr>
        <p:txBody>
          <a:bodyPr wrap="square" rtlCol="0">
            <a:spAutoFit/>
          </a:bodyPr>
          <a:lstStyle/>
          <a:p>
            <a:r>
              <a:rPr lang="en-US" sz="1600" dirty="0"/>
              <a:t>MIS Code</a:t>
            </a:r>
            <a:endParaRPr lang="el-GR" sz="1600" dirty="0"/>
          </a:p>
        </p:txBody>
      </p:sp>
      <p:sp>
        <p:nvSpPr>
          <p:cNvPr id="20" name="TextBox 19">
            <a:extLst>
              <a:ext uri="{FF2B5EF4-FFF2-40B4-BE49-F238E27FC236}">
                <a16:creationId xmlns:a16="http://schemas.microsoft.com/office/drawing/2014/main" id="{9D0B88FA-C343-A193-5A71-6CA4EF66EE31}"/>
              </a:ext>
            </a:extLst>
          </p:cNvPr>
          <p:cNvSpPr txBox="1"/>
          <p:nvPr/>
        </p:nvSpPr>
        <p:spPr>
          <a:xfrm>
            <a:off x="3540154" y="1950668"/>
            <a:ext cx="696286" cy="369332"/>
          </a:xfrm>
          <a:prstGeom prst="rect">
            <a:avLst/>
          </a:prstGeom>
          <a:solidFill>
            <a:schemeClr val="bg1">
              <a:lumMod val="95000"/>
            </a:schemeClr>
          </a:solidFill>
        </p:spPr>
        <p:txBody>
          <a:bodyPr wrap="square" rtlCol="0">
            <a:spAutoFit/>
          </a:bodyPr>
          <a:lstStyle/>
          <a:p>
            <a:r>
              <a:rPr lang="en-US" dirty="0"/>
              <a:t>Title</a:t>
            </a:r>
            <a:endParaRPr lang="el-GR" dirty="0"/>
          </a:p>
        </p:txBody>
      </p:sp>
      <p:sp>
        <p:nvSpPr>
          <p:cNvPr id="21" name="TextBox 20">
            <a:extLst>
              <a:ext uri="{FF2B5EF4-FFF2-40B4-BE49-F238E27FC236}">
                <a16:creationId xmlns:a16="http://schemas.microsoft.com/office/drawing/2014/main" id="{BEC994DD-A44A-D0C2-2263-F697870A3DC8}"/>
              </a:ext>
            </a:extLst>
          </p:cNvPr>
          <p:cNvSpPr txBox="1"/>
          <p:nvPr/>
        </p:nvSpPr>
        <p:spPr>
          <a:xfrm>
            <a:off x="5510397" y="1859349"/>
            <a:ext cx="1300294" cy="338554"/>
          </a:xfrm>
          <a:prstGeom prst="rect">
            <a:avLst/>
          </a:prstGeom>
          <a:solidFill>
            <a:schemeClr val="bg1">
              <a:lumMod val="95000"/>
            </a:schemeClr>
          </a:solidFill>
        </p:spPr>
        <p:txBody>
          <a:bodyPr wrap="square" rtlCol="0">
            <a:spAutoFit/>
          </a:bodyPr>
          <a:lstStyle/>
          <a:p>
            <a:r>
              <a:rPr lang="en-US" sz="1600" dirty="0"/>
              <a:t>Risk score</a:t>
            </a:r>
            <a:endParaRPr lang="el-GR" sz="1600" dirty="0"/>
          </a:p>
        </p:txBody>
      </p:sp>
      <p:sp>
        <p:nvSpPr>
          <p:cNvPr id="22" name="TextBox 21">
            <a:extLst>
              <a:ext uri="{FF2B5EF4-FFF2-40B4-BE49-F238E27FC236}">
                <a16:creationId xmlns:a16="http://schemas.microsoft.com/office/drawing/2014/main" id="{E766D198-7C93-7030-7763-2CB3B8C2A595}"/>
              </a:ext>
            </a:extLst>
          </p:cNvPr>
          <p:cNvSpPr txBox="1"/>
          <p:nvPr/>
        </p:nvSpPr>
        <p:spPr>
          <a:xfrm>
            <a:off x="6855940" y="1885327"/>
            <a:ext cx="1099621" cy="338554"/>
          </a:xfrm>
          <a:prstGeom prst="rect">
            <a:avLst/>
          </a:prstGeom>
          <a:solidFill>
            <a:schemeClr val="bg1">
              <a:lumMod val="95000"/>
            </a:schemeClr>
          </a:solidFill>
        </p:spPr>
        <p:txBody>
          <a:bodyPr wrap="square" rtlCol="0">
            <a:spAutoFit/>
          </a:bodyPr>
          <a:lstStyle/>
          <a:p>
            <a:r>
              <a:rPr lang="en-US" sz="1600" dirty="0"/>
              <a:t>Expenses</a:t>
            </a:r>
            <a:endParaRPr lang="el-GR" sz="1600" dirty="0"/>
          </a:p>
        </p:txBody>
      </p:sp>
      <p:sp>
        <p:nvSpPr>
          <p:cNvPr id="2" name="TextBox 1">
            <a:extLst>
              <a:ext uri="{FF2B5EF4-FFF2-40B4-BE49-F238E27FC236}">
                <a16:creationId xmlns:a16="http://schemas.microsoft.com/office/drawing/2014/main" id="{446E5287-1552-C0FD-E4AC-E58FD0BAF9F1}"/>
              </a:ext>
            </a:extLst>
          </p:cNvPr>
          <p:cNvSpPr txBox="1"/>
          <p:nvPr/>
        </p:nvSpPr>
        <p:spPr>
          <a:xfrm>
            <a:off x="8066903" y="1885327"/>
            <a:ext cx="2805229" cy="338554"/>
          </a:xfrm>
          <a:prstGeom prst="rect">
            <a:avLst/>
          </a:prstGeom>
          <a:solidFill>
            <a:schemeClr val="bg1">
              <a:lumMod val="95000"/>
            </a:schemeClr>
          </a:solidFill>
        </p:spPr>
        <p:txBody>
          <a:bodyPr wrap="square" rtlCol="0">
            <a:spAutoFit/>
          </a:bodyPr>
          <a:lstStyle/>
          <a:p>
            <a:endParaRPr lang="el-GR" sz="1600" dirty="0"/>
          </a:p>
        </p:txBody>
      </p:sp>
      <p:sp>
        <p:nvSpPr>
          <p:cNvPr id="3" name="TextBox 2">
            <a:extLst>
              <a:ext uri="{FF2B5EF4-FFF2-40B4-BE49-F238E27FC236}">
                <a16:creationId xmlns:a16="http://schemas.microsoft.com/office/drawing/2014/main" id="{F05E3C96-B889-60A3-45F8-0676BA0898FF}"/>
              </a:ext>
            </a:extLst>
          </p:cNvPr>
          <p:cNvSpPr txBox="1"/>
          <p:nvPr/>
        </p:nvSpPr>
        <p:spPr>
          <a:xfrm>
            <a:off x="7955561" y="2545098"/>
            <a:ext cx="2916571" cy="338554"/>
          </a:xfrm>
          <a:prstGeom prst="rect">
            <a:avLst/>
          </a:prstGeom>
          <a:solidFill>
            <a:schemeClr val="bg1">
              <a:lumMod val="95000"/>
            </a:schemeClr>
          </a:solidFill>
        </p:spPr>
        <p:txBody>
          <a:bodyPr wrap="square" rtlCol="0">
            <a:spAutoFit/>
          </a:bodyPr>
          <a:lstStyle/>
          <a:p>
            <a:endParaRPr lang="el-GR" sz="1600" dirty="0"/>
          </a:p>
        </p:txBody>
      </p:sp>
    </p:spTree>
    <p:extLst>
      <p:ext uri="{BB962C8B-B14F-4D97-AF65-F5344CB8AC3E}">
        <p14:creationId xmlns:p14="http://schemas.microsoft.com/office/powerpoint/2010/main" val="367746222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Θέση αριθμού διαφάνειας 3">
            <a:extLst>
              <a:ext uri="{FF2B5EF4-FFF2-40B4-BE49-F238E27FC236}">
                <a16:creationId xmlns:a16="http://schemas.microsoft.com/office/drawing/2014/main" id="{0CA1EE89-0A45-F2EF-F98D-739C8C26EC8A}"/>
              </a:ext>
            </a:extLst>
          </p:cNvPr>
          <p:cNvSpPr>
            <a:spLocks noGrp="1"/>
          </p:cNvSpPr>
          <p:nvPr>
            <p:ph type="sldNum" sz="quarter" idx="12"/>
          </p:nvPr>
        </p:nvSpPr>
        <p:spPr/>
        <p:txBody>
          <a:bodyPr/>
          <a:lstStyle/>
          <a:p>
            <a:fld id="{928F4C76-F1B0-4D74-AA82-BC4669244D78}" type="slidenum">
              <a:rPr lang="el-GR" smtClean="0"/>
              <a:t>23</a:t>
            </a:fld>
            <a:endParaRPr lang="el-GR"/>
          </a:p>
        </p:txBody>
      </p:sp>
      <p:pic>
        <p:nvPicPr>
          <p:cNvPr id="5" name="Εικόνα 4">
            <a:extLst>
              <a:ext uri="{FF2B5EF4-FFF2-40B4-BE49-F238E27FC236}">
                <a16:creationId xmlns:a16="http://schemas.microsoft.com/office/drawing/2014/main" id="{7FC86EAE-C270-6C9E-D9BC-6AB014042A52}"/>
              </a:ext>
            </a:extLst>
          </p:cNvPr>
          <p:cNvPicPr>
            <a:picLocks noChangeAspect="1"/>
          </p:cNvPicPr>
          <p:nvPr/>
        </p:nvPicPr>
        <p:blipFill>
          <a:blip r:embed="rId2"/>
          <a:stretch>
            <a:fillRect/>
          </a:stretch>
        </p:blipFill>
        <p:spPr>
          <a:xfrm>
            <a:off x="-21684" y="0"/>
            <a:ext cx="12210636" cy="731710"/>
          </a:xfrm>
          <a:prstGeom prst="rect">
            <a:avLst/>
          </a:prstGeom>
        </p:spPr>
      </p:pic>
      <p:sp>
        <p:nvSpPr>
          <p:cNvPr id="11" name="TextBox 10">
            <a:extLst>
              <a:ext uri="{FF2B5EF4-FFF2-40B4-BE49-F238E27FC236}">
                <a16:creationId xmlns:a16="http://schemas.microsoft.com/office/drawing/2014/main" id="{2C29F226-319A-D4F1-0F78-65E0CB19ABB6}"/>
              </a:ext>
            </a:extLst>
          </p:cNvPr>
          <p:cNvSpPr txBox="1"/>
          <p:nvPr/>
        </p:nvSpPr>
        <p:spPr>
          <a:xfrm>
            <a:off x="1701584" y="3431206"/>
            <a:ext cx="8764099" cy="1649682"/>
          </a:xfrm>
          <a:prstGeom prst="rect">
            <a:avLst/>
          </a:prstGeom>
          <a:noFill/>
        </p:spPr>
        <p:txBody>
          <a:bodyPr wrap="square">
            <a:spAutoFit/>
          </a:bodyPr>
          <a:lstStyle/>
          <a:p>
            <a:pPr marL="725805" indent="-6351" algn="ctr">
              <a:lnSpc>
                <a:spcPct val="110000"/>
              </a:lnSpc>
              <a:spcAft>
                <a:spcPts val="15"/>
              </a:spcAft>
            </a:pPr>
            <a:endParaRPr lang="en-US" sz="3600" b="1" i="1" dirty="0">
              <a:solidFill>
                <a:srgbClr val="002060"/>
              </a:solidFill>
              <a:latin typeface="Calibri"/>
            </a:endParaRPr>
          </a:p>
          <a:p>
            <a:pPr marL="725805" indent="-6351" algn="ctr">
              <a:lnSpc>
                <a:spcPct val="110000"/>
              </a:lnSpc>
              <a:spcAft>
                <a:spcPts val="15"/>
              </a:spcAft>
            </a:pPr>
            <a:r>
              <a:rPr lang="en-US" sz="2800" b="1" i="1" dirty="0">
                <a:solidFill>
                  <a:srgbClr val="002060"/>
                </a:solidFill>
                <a:latin typeface="Calibri"/>
              </a:rPr>
              <a:t>UNIT C’ “MANAGEMENT VERIFICATION UNIT”</a:t>
            </a:r>
          </a:p>
          <a:p>
            <a:pPr marL="725805" indent="-6351" algn="ctr">
              <a:lnSpc>
                <a:spcPct val="110000"/>
              </a:lnSpc>
              <a:spcAft>
                <a:spcPts val="15"/>
              </a:spcAft>
            </a:pPr>
            <a:r>
              <a:rPr lang="en-US" sz="2800" b="1" i="1" dirty="0">
                <a:solidFill>
                  <a:srgbClr val="002060"/>
                </a:solidFill>
                <a:latin typeface="Calibri"/>
              </a:rPr>
              <a:t>MANAGING AUTHORITY </a:t>
            </a:r>
            <a:r>
              <a:rPr lang="en-US" sz="2800" b="1" i="1" dirty="0" smtClean="0">
                <a:solidFill>
                  <a:srgbClr val="002060"/>
                </a:solidFill>
                <a:latin typeface="Calibri"/>
              </a:rPr>
              <a:t>“INTERREG 2021-2027”</a:t>
            </a:r>
            <a:endParaRPr lang="en-US" sz="2800" b="1" i="1" dirty="0">
              <a:solidFill>
                <a:srgbClr val="002060"/>
              </a:solidFill>
              <a:latin typeface="Calibri"/>
            </a:endParaRPr>
          </a:p>
        </p:txBody>
      </p:sp>
      <p:sp>
        <p:nvSpPr>
          <p:cNvPr id="2" name="Ορθογώνιο 1"/>
          <p:cNvSpPr/>
          <p:nvPr/>
        </p:nvSpPr>
        <p:spPr>
          <a:xfrm>
            <a:off x="3422820" y="1494000"/>
            <a:ext cx="8441285" cy="1754326"/>
          </a:xfrm>
          <a:prstGeom prst="rect">
            <a:avLst/>
          </a:prstGeom>
          <a:noFill/>
        </p:spPr>
        <p:txBody>
          <a:bodyPr wrap="none" lIns="91440" tIns="45720" rIns="91440" bIns="45720">
            <a:spAutoFit/>
            <a:scene3d>
              <a:camera prst="perspectiveHeroicExtremeRightFacing"/>
              <a:lightRig rig="threePt" dir="t"/>
            </a:scene3d>
          </a:bodyPr>
          <a:lstStyle/>
          <a:p>
            <a:pPr algn="ctr"/>
            <a:r>
              <a:rPr lang="en-US" sz="5400" b="1" i="1"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Calibri"/>
              </a:rPr>
              <a:t>Thank </a:t>
            </a:r>
            <a:r>
              <a:rPr lang="en-US" sz="5400" b="1" i="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Calibri"/>
              </a:rPr>
              <a:t>you for your attention</a:t>
            </a:r>
          </a:p>
          <a:p>
            <a:pPr algn="ctr"/>
            <a:endParaRPr lang="el-GR" sz="54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spTree>
    <p:extLst>
      <p:ext uri="{BB962C8B-B14F-4D97-AF65-F5344CB8AC3E}">
        <p14:creationId xmlns:p14="http://schemas.microsoft.com/office/powerpoint/2010/main" val="42010222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αριθμού διαφάνειας 1">
            <a:extLst>
              <a:ext uri="{FF2B5EF4-FFF2-40B4-BE49-F238E27FC236}">
                <a16:creationId xmlns:a16="http://schemas.microsoft.com/office/drawing/2014/main" id="{B59E9C3D-BE9F-A778-F261-83F70601B293}"/>
              </a:ext>
            </a:extLst>
          </p:cNvPr>
          <p:cNvSpPr>
            <a:spLocks noGrp="1"/>
          </p:cNvSpPr>
          <p:nvPr>
            <p:ph type="sldNum" sz="quarter" idx="12"/>
          </p:nvPr>
        </p:nvSpPr>
        <p:spPr/>
        <p:txBody>
          <a:bodyPr/>
          <a:lstStyle/>
          <a:p>
            <a:fld id="{24658D2D-A5BE-4C43-BDB1-CC039F78E81D}" type="slidenum">
              <a:rPr lang="el-GR" smtClean="0"/>
              <a:t>3</a:t>
            </a:fld>
            <a:endParaRPr lang="el-GR" dirty="0"/>
          </a:p>
        </p:txBody>
      </p:sp>
      <p:pic>
        <p:nvPicPr>
          <p:cNvPr id="3" name="Εικόνα 2">
            <a:extLst>
              <a:ext uri="{FF2B5EF4-FFF2-40B4-BE49-F238E27FC236}">
                <a16:creationId xmlns:a16="http://schemas.microsoft.com/office/drawing/2014/main" id="{B1D5A63A-14CD-1DFD-7B39-81C0F746488B}"/>
              </a:ext>
            </a:extLst>
          </p:cNvPr>
          <p:cNvPicPr>
            <a:picLocks noChangeAspect="1"/>
          </p:cNvPicPr>
          <p:nvPr/>
        </p:nvPicPr>
        <p:blipFill>
          <a:blip r:embed="rId2"/>
          <a:stretch>
            <a:fillRect/>
          </a:stretch>
        </p:blipFill>
        <p:spPr>
          <a:xfrm>
            <a:off x="-21684" y="0"/>
            <a:ext cx="12210636" cy="731710"/>
          </a:xfrm>
          <a:prstGeom prst="rect">
            <a:avLst/>
          </a:prstGeom>
        </p:spPr>
      </p:pic>
      <p:sp>
        <p:nvSpPr>
          <p:cNvPr id="8" name="TextBox 7">
            <a:extLst>
              <a:ext uri="{FF2B5EF4-FFF2-40B4-BE49-F238E27FC236}">
                <a16:creationId xmlns:a16="http://schemas.microsoft.com/office/drawing/2014/main" id="{B27EA718-3C5E-9B3B-5A02-2AF6D1ACC15C}"/>
              </a:ext>
            </a:extLst>
          </p:cNvPr>
          <p:cNvSpPr txBox="1"/>
          <p:nvPr/>
        </p:nvSpPr>
        <p:spPr>
          <a:xfrm>
            <a:off x="1926152" y="862920"/>
            <a:ext cx="8122918" cy="478272"/>
          </a:xfrm>
          <a:prstGeom prst="rect">
            <a:avLst/>
          </a:prstGeom>
          <a:solidFill>
            <a:schemeClr val="tx2">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square">
            <a:spAutoFit/>
          </a:bodyPr>
          <a:lstStyle/>
          <a:p>
            <a:pPr marL="725805" indent="-6351" algn="ctr">
              <a:lnSpc>
                <a:spcPct val="110000"/>
              </a:lnSpc>
              <a:spcAft>
                <a:spcPts val="15"/>
              </a:spcAft>
            </a:pPr>
            <a:r>
              <a:rPr lang="en-US" sz="2400" b="1" i="1" dirty="0">
                <a:solidFill>
                  <a:schemeClr val="bg1"/>
                </a:solidFill>
                <a:latin typeface="Calibri"/>
              </a:rPr>
              <a:t>Population of administrative verifications – finding level</a:t>
            </a:r>
            <a:endParaRPr lang="el-GR" sz="2400" b="1" i="1" dirty="0">
              <a:solidFill>
                <a:schemeClr val="bg1"/>
              </a:solidFill>
              <a:latin typeface="Calibri"/>
            </a:endParaRPr>
          </a:p>
        </p:txBody>
      </p:sp>
      <p:graphicFrame>
        <p:nvGraphicFramePr>
          <p:cNvPr id="4" name="Γράφημα 3">
            <a:extLst>
              <a:ext uri="{FF2B5EF4-FFF2-40B4-BE49-F238E27FC236}">
                <a16:creationId xmlns:a16="http://schemas.microsoft.com/office/drawing/2014/main" id="{7E7DDA78-19CB-D441-C9B7-8AA7CB707335}"/>
              </a:ext>
            </a:extLst>
          </p:cNvPr>
          <p:cNvGraphicFramePr>
            <a:graphicFrameLocks/>
          </p:cNvGraphicFramePr>
          <p:nvPr>
            <p:extLst>
              <p:ext uri="{D42A27DB-BD31-4B8C-83A1-F6EECF244321}">
                <p14:modId xmlns:p14="http://schemas.microsoft.com/office/powerpoint/2010/main" val="1982310388"/>
              </p:ext>
            </p:extLst>
          </p:nvPr>
        </p:nvGraphicFramePr>
        <p:xfrm>
          <a:off x="3377682" y="1472403"/>
          <a:ext cx="8811270" cy="538559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Πίνακας 5">
            <a:extLst>
              <a:ext uri="{FF2B5EF4-FFF2-40B4-BE49-F238E27FC236}">
                <a16:creationId xmlns:a16="http://schemas.microsoft.com/office/drawing/2014/main" id="{F5D91118-19A4-A3AC-65A7-A3757FF96133}"/>
              </a:ext>
            </a:extLst>
          </p:cNvPr>
          <p:cNvGraphicFramePr>
            <a:graphicFrameLocks noGrp="1"/>
          </p:cNvGraphicFramePr>
          <p:nvPr>
            <p:extLst>
              <p:ext uri="{D42A27DB-BD31-4B8C-83A1-F6EECF244321}">
                <p14:modId xmlns:p14="http://schemas.microsoft.com/office/powerpoint/2010/main" val="4122306461"/>
              </p:ext>
            </p:extLst>
          </p:nvPr>
        </p:nvGraphicFramePr>
        <p:xfrm>
          <a:off x="774279" y="1472402"/>
          <a:ext cx="2603403" cy="5385601"/>
        </p:xfrm>
        <a:graphic>
          <a:graphicData uri="http://schemas.openxmlformats.org/drawingml/2006/table">
            <a:tbl>
              <a:tblPr>
                <a:tableStyleId>{5C22544A-7EE6-4342-B048-85BDC9FD1C3A}</a:tableStyleId>
              </a:tblPr>
              <a:tblGrid>
                <a:gridCol w="597321">
                  <a:extLst>
                    <a:ext uri="{9D8B030D-6E8A-4147-A177-3AD203B41FA5}">
                      <a16:colId xmlns:a16="http://schemas.microsoft.com/office/drawing/2014/main" val="540329009"/>
                    </a:ext>
                  </a:extLst>
                </a:gridCol>
                <a:gridCol w="2006082">
                  <a:extLst>
                    <a:ext uri="{9D8B030D-6E8A-4147-A177-3AD203B41FA5}">
                      <a16:colId xmlns:a16="http://schemas.microsoft.com/office/drawing/2014/main" val="365820077"/>
                    </a:ext>
                  </a:extLst>
                </a:gridCol>
              </a:tblGrid>
              <a:tr h="390321">
                <a:tc>
                  <a:txBody>
                    <a:bodyPr/>
                    <a:lstStyle/>
                    <a:p>
                      <a:pPr algn="ctr" fontAlgn="ctr"/>
                      <a:r>
                        <a:rPr lang="en-US" sz="1100" b="1" u="none" strike="noStrike" dirty="0">
                          <a:effectLst/>
                        </a:rPr>
                        <a:t>Finding Code</a:t>
                      </a:r>
                      <a:endParaRPr lang="en-US" sz="1100" b="1" i="0" u="none" strike="noStrike" dirty="0">
                        <a:solidFill>
                          <a:srgbClr val="000000"/>
                        </a:solidFill>
                        <a:effectLst/>
                        <a:latin typeface="Calibri" panose="020F0502020204030204" pitchFamily="34" charset="0"/>
                      </a:endParaRPr>
                    </a:p>
                  </a:txBody>
                  <a:tcPr marL="7729" marR="7729" marT="7729" marB="0" anchor="ctr"/>
                </a:tc>
                <a:tc>
                  <a:txBody>
                    <a:bodyPr/>
                    <a:lstStyle/>
                    <a:p>
                      <a:pPr algn="ctr" fontAlgn="ctr"/>
                      <a:r>
                        <a:rPr lang="en-US" sz="1100" b="1" u="none" strike="noStrike" dirty="0">
                          <a:effectLst/>
                        </a:rPr>
                        <a:t>Finding Description</a:t>
                      </a:r>
                      <a:endParaRPr lang="en-US" sz="1100" b="1" i="0" u="none" strike="noStrike" dirty="0">
                        <a:solidFill>
                          <a:srgbClr val="000000"/>
                        </a:solidFill>
                        <a:effectLst/>
                        <a:latin typeface="Calibri" panose="020F0502020204030204" pitchFamily="34" charset="0"/>
                      </a:endParaRPr>
                    </a:p>
                  </a:txBody>
                  <a:tcPr marL="7729" marR="7729" marT="7729" marB="0" anchor="ctr"/>
                </a:tc>
                <a:extLst>
                  <a:ext uri="{0D108BD9-81ED-4DB2-BD59-A6C34878D82A}">
                    <a16:rowId xmlns:a16="http://schemas.microsoft.com/office/drawing/2014/main" val="2907303327"/>
                  </a:ext>
                </a:extLst>
              </a:tr>
              <a:tr h="1137181">
                <a:tc>
                  <a:txBody>
                    <a:bodyPr/>
                    <a:lstStyle/>
                    <a:p>
                      <a:pPr algn="ctr" fontAlgn="ctr"/>
                      <a:r>
                        <a:rPr lang="el-GR" sz="900" u="none" strike="noStrike">
                          <a:effectLst/>
                        </a:rPr>
                        <a:t>1_11</a:t>
                      </a:r>
                      <a:endParaRPr lang="el-GR" sz="900" b="0" i="0" u="none" strike="noStrike">
                        <a:solidFill>
                          <a:srgbClr val="000000"/>
                        </a:solidFill>
                        <a:effectLst/>
                        <a:latin typeface="Calibri" panose="020F0502020204030204" pitchFamily="34" charset="0"/>
                      </a:endParaRPr>
                    </a:p>
                  </a:txBody>
                  <a:tcPr marL="7729" marR="7729" marT="7729" marB="0" anchor="ctr"/>
                </a:tc>
                <a:tc>
                  <a:txBody>
                    <a:bodyPr/>
                    <a:lstStyle/>
                    <a:p>
                      <a:pPr algn="ctr" fontAlgn="ctr"/>
                      <a:r>
                        <a:rPr lang="en-US" sz="900" u="none" strike="noStrike" dirty="0">
                          <a:effectLst/>
                        </a:rPr>
                        <a:t>Use of criteria for exclusion, selection, award or conditions for performance of contracts or technical specifications that are not discriminatory in the sense of 1.10 but still restrict access for economic operators</a:t>
                      </a:r>
                      <a:endParaRPr lang="en-US" sz="900" b="0" i="0" u="none" strike="noStrike" dirty="0">
                        <a:solidFill>
                          <a:srgbClr val="000000"/>
                        </a:solidFill>
                        <a:effectLst/>
                        <a:latin typeface="Calibri" panose="020F0502020204030204" pitchFamily="34" charset="0"/>
                      </a:endParaRPr>
                    </a:p>
                  </a:txBody>
                  <a:tcPr marL="7729" marR="7729" marT="7729" marB="0" anchor="ctr"/>
                </a:tc>
                <a:extLst>
                  <a:ext uri="{0D108BD9-81ED-4DB2-BD59-A6C34878D82A}">
                    <a16:rowId xmlns:a16="http://schemas.microsoft.com/office/drawing/2014/main" val="395809862"/>
                  </a:ext>
                </a:extLst>
              </a:tr>
              <a:tr h="224371">
                <a:tc>
                  <a:txBody>
                    <a:bodyPr/>
                    <a:lstStyle/>
                    <a:p>
                      <a:pPr algn="ctr" fontAlgn="ctr"/>
                      <a:r>
                        <a:rPr lang="el-GR" sz="900" u="none" strike="noStrike">
                          <a:effectLst/>
                        </a:rPr>
                        <a:t>1_24</a:t>
                      </a:r>
                      <a:endParaRPr lang="el-GR" sz="900" b="0" i="0" u="none" strike="noStrike">
                        <a:solidFill>
                          <a:srgbClr val="000000"/>
                        </a:solidFill>
                        <a:effectLst/>
                        <a:latin typeface="Calibri" panose="020F0502020204030204" pitchFamily="34" charset="0"/>
                      </a:endParaRPr>
                    </a:p>
                  </a:txBody>
                  <a:tcPr marL="7729" marR="7729" marT="7729" marB="0" anchor="ctr"/>
                </a:tc>
                <a:tc>
                  <a:txBody>
                    <a:bodyPr/>
                    <a:lstStyle/>
                    <a:p>
                      <a:pPr algn="ctr" fontAlgn="ctr"/>
                      <a:r>
                        <a:rPr lang="en-US" sz="900" u="none" strike="noStrike">
                          <a:effectLst/>
                        </a:rPr>
                        <a:t>Others </a:t>
                      </a:r>
                      <a:endParaRPr lang="en-US" sz="900" b="0" i="0" u="none" strike="noStrike">
                        <a:solidFill>
                          <a:srgbClr val="000000"/>
                        </a:solidFill>
                        <a:effectLst/>
                        <a:latin typeface="Calibri" panose="020F0502020204030204" pitchFamily="34" charset="0"/>
                      </a:endParaRPr>
                    </a:p>
                  </a:txBody>
                  <a:tcPr marL="7729" marR="7729" marT="7729" marB="0" anchor="ctr"/>
                </a:tc>
                <a:extLst>
                  <a:ext uri="{0D108BD9-81ED-4DB2-BD59-A6C34878D82A}">
                    <a16:rowId xmlns:a16="http://schemas.microsoft.com/office/drawing/2014/main" val="3807637703"/>
                  </a:ext>
                </a:extLst>
              </a:tr>
              <a:tr h="448739">
                <a:tc>
                  <a:txBody>
                    <a:bodyPr/>
                    <a:lstStyle/>
                    <a:p>
                      <a:pPr algn="ctr" fontAlgn="ctr"/>
                      <a:r>
                        <a:rPr lang="el-GR" sz="900" u="none" strike="noStrike">
                          <a:effectLst/>
                        </a:rPr>
                        <a:t>5_1</a:t>
                      </a:r>
                      <a:endParaRPr lang="el-GR" sz="900" b="0" i="0" u="none" strike="noStrike">
                        <a:solidFill>
                          <a:srgbClr val="000000"/>
                        </a:solidFill>
                        <a:effectLst/>
                        <a:latin typeface="Calibri" panose="020F0502020204030204" pitchFamily="34" charset="0"/>
                      </a:endParaRPr>
                    </a:p>
                  </a:txBody>
                  <a:tcPr marL="7729" marR="7729" marT="7729" marB="0" anchor="ctr"/>
                </a:tc>
                <a:tc>
                  <a:txBody>
                    <a:bodyPr/>
                    <a:lstStyle/>
                    <a:p>
                      <a:pPr algn="ctr" fontAlgn="ctr"/>
                      <a:r>
                        <a:rPr lang="en-US" sz="900" u="none" strike="noStrike" dirty="0">
                          <a:effectLst/>
                        </a:rPr>
                        <a:t>Missing or incorrect supporting information or documentation</a:t>
                      </a:r>
                      <a:endParaRPr lang="en-US" sz="900" b="0" i="0" u="none" strike="noStrike" dirty="0">
                        <a:solidFill>
                          <a:srgbClr val="000000"/>
                        </a:solidFill>
                        <a:effectLst/>
                        <a:latin typeface="Calibri" panose="020F0502020204030204" pitchFamily="34" charset="0"/>
                      </a:endParaRPr>
                    </a:p>
                  </a:txBody>
                  <a:tcPr marL="7729" marR="7729" marT="7729" marB="0" anchor="ctr"/>
                </a:tc>
                <a:extLst>
                  <a:ext uri="{0D108BD9-81ED-4DB2-BD59-A6C34878D82A}">
                    <a16:rowId xmlns:a16="http://schemas.microsoft.com/office/drawing/2014/main" val="1847444486"/>
                  </a:ext>
                </a:extLst>
              </a:tr>
              <a:tr h="224371">
                <a:tc>
                  <a:txBody>
                    <a:bodyPr/>
                    <a:lstStyle/>
                    <a:p>
                      <a:pPr algn="ctr" fontAlgn="ctr"/>
                      <a:r>
                        <a:rPr lang="el-GR" sz="900" u="none" strike="noStrike">
                          <a:effectLst/>
                        </a:rPr>
                        <a:t>5_2</a:t>
                      </a:r>
                      <a:endParaRPr lang="el-GR" sz="900" b="0" i="0" u="none" strike="noStrike">
                        <a:solidFill>
                          <a:srgbClr val="000000"/>
                        </a:solidFill>
                        <a:effectLst/>
                        <a:latin typeface="Calibri" panose="020F0502020204030204" pitchFamily="34" charset="0"/>
                      </a:endParaRPr>
                    </a:p>
                  </a:txBody>
                  <a:tcPr marL="7729" marR="7729" marT="7729" marB="0" anchor="ctr"/>
                </a:tc>
                <a:tc>
                  <a:txBody>
                    <a:bodyPr/>
                    <a:lstStyle/>
                    <a:p>
                      <a:pPr algn="ctr" fontAlgn="ctr"/>
                      <a:r>
                        <a:rPr lang="en-US" sz="900" u="none" strike="noStrike" dirty="0">
                          <a:effectLst/>
                        </a:rPr>
                        <a:t>Lack or incomplete audit trail</a:t>
                      </a:r>
                      <a:endParaRPr lang="en-US" sz="900" b="0" i="0" u="none" strike="noStrike" dirty="0">
                        <a:solidFill>
                          <a:srgbClr val="000000"/>
                        </a:solidFill>
                        <a:effectLst/>
                        <a:latin typeface="Calibri" panose="020F0502020204030204" pitchFamily="34" charset="0"/>
                      </a:endParaRPr>
                    </a:p>
                  </a:txBody>
                  <a:tcPr marL="7729" marR="7729" marT="7729" marB="0" anchor="ctr"/>
                </a:tc>
                <a:extLst>
                  <a:ext uri="{0D108BD9-81ED-4DB2-BD59-A6C34878D82A}">
                    <a16:rowId xmlns:a16="http://schemas.microsoft.com/office/drawing/2014/main" val="2730879562"/>
                  </a:ext>
                </a:extLst>
              </a:tr>
              <a:tr h="448739">
                <a:tc>
                  <a:txBody>
                    <a:bodyPr/>
                    <a:lstStyle/>
                    <a:p>
                      <a:pPr algn="ctr" fontAlgn="ctr"/>
                      <a:r>
                        <a:rPr lang="el-GR" sz="900" u="none" strike="noStrike">
                          <a:effectLst/>
                        </a:rPr>
                        <a:t>7_1</a:t>
                      </a:r>
                      <a:endParaRPr lang="el-GR" sz="900" b="0" i="0" u="none" strike="noStrike">
                        <a:solidFill>
                          <a:srgbClr val="000000"/>
                        </a:solidFill>
                        <a:effectLst/>
                        <a:latin typeface="Calibri" panose="020F0502020204030204" pitchFamily="34" charset="0"/>
                      </a:endParaRPr>
                    </a:p>
                  </a:txBody>
                  <a:tcPr marL="7729" marR="7729" marT="7729" marB="0" anchor="ctr"/>
                </a:tc>
                <a:tc>
                  <a:txBody>
                    <a:bodyPr/>
                    <a:lstStyle/>
                    <a:p>
                      <a:pPr algn="ctr" fontAlgn="ctr"/>
                      <a:r>
                        <a:rPr lang="en-US" sz="900" u="none" strike="noStrike" dirty="0">
                          <a:effectLst/>
                        </a:rPr>
                        <a:t>Accounting and calculation errors at project level</a:t>
                      </a:r>
                      <a:endParaRPr lang="en-US" sz="900" b="0" i="0" u="none" strike="noStrike" dirty="0">
                        <a:solidFill>
                          <a:srgbClr val="000000"/>
                        </a:solidFill>
                        <a:effectLst/>
                        <a:latin typeface="Calibri" panose="020F0502020204030204" pitchFamily="34" charset="0"/>
                      </a:endParaRPr>
                    </a:p>
                  </a:txBody>
                  <a:tcPr marL="7729" marR="7729" marT="7729" marB="0" anchor="ctr"/>
                </a:tc>
                <a:extLst>
                  <a:ext uri="{0D108BD9-81ED-4DB2-BD59-A6C34878D82A}">
                    <a16:rowId xmlns:a16="http://schemas.microsoft.com/office/drawing/2014/main" val="68393992"/>
                  </a:ext>
                </a:extLst>
              </a:tr>
              <a:tr h="673109">
                <a:tc>
                  <a:txBody>
                    <a:bodyPr/>
                    <a:lstStyle/>
                    <a:p>
                      <a:pPr algn="ctr" fontAlgn="ctr"/>
                      <a:r>
                        <a:rPr lang="el-GR" sz="900" u="none" strike="noStrike">
                          <a:effectLst/>
                        </a:rPr>
                        <a:t>8_9_1</a:t>
                      </a:r>
                      <a:endParaRPr lang="el-GR" sz="900" b="0" i="0" u="none" strike="noStrike">
                        <a:solidFill>
                          <a:srgbClr val="000000"/>
                        </a:solidFill>
                        <a:effectLst/>
                        <a:latin typeface="Calibri" panose="020F0502020204030204" pitchFamily="34" charset="0"/>
                      </a:endParaRPr>
                    </a:p>
                  </a:txBody>
                  <a:tcPr marL="7729" marR="7729" marT="7729" marB="0" anchor="ctr"/>
                </a:tc>
                <a:tc>
                  <a:txBody>
                    <a:bodyPr/>
                    <a:lstStyle/>
                    <a:p>
                      <a:pPr algn="ctr" fontAlgn="ctr"/>
                      <a:r>
                        <a:rPr lang="en-US" sz="900" u="none" strike="noStrike" dirty="0">
                          <a:effectLst/>
                        </a:rPr>
                        <a:t>Other ineligible of expenditure (non-compliance with national eligibility rules) related to staff cost</a:t>
                      </a:r>
                      <a:endParaRPr lang="en-US" sz="900" b="0" i="0" u="none" strike="noStrike" dirty="0">
                        <a:solidFill>
                          <a:srgbClr val="000000"/>
                        </a:solidFill>
                        <a:effectLst/>
                        <a:latin typeface="Calibri" panose="020F0502020204030204" pitchFamily="34" charset="0"/>
                      </a:endParaRPr>
                    </a:p>
                  </a:txBody>
                  <a:tcPr marL="7729" marR="7729" marT="7729" marB="0" anchor="ctr"/>
                </a:tc>
                <a:extLst>
                  <a:ext uri="{0D108BD9-81ED-4DB2-BD59-A6C34878D82A}">
                    <a16:rowId xmlns:a16="http://schemas.microsoft.com/office/drawing/2014/main" val="1726363140"/>
                  </a:ext>
                </a:extLst>
              </a:tr>
              <a:tr h="673109">
                <a:tc>
                  <a:txBody>
                    <a:bodyPr/>
                    <a:lstStyle/>
                    <a:p>
                      <a:pPr algn="ctr" fontAlgn="ctr"/>
                      <a:r>
                        <a:rPr lang="el-GR" sz="900" u="none" strike="noStrike">
                          <a:effectLst/>
                        </a:rPr>
                        <a:t>8_9_2</a:t>
                      </a:r>
                      <a:endParaRPr lang="el-GR" sz="900" b="0" i="0" u="none" strike="noStrike">
                        <a:solidFill>
                          <a:srgbClr val="000000"/>
                        </a:solidFill>
                        <a:effectLst/>
                        <a:latin typeface="Calibri" panose="020F0502020204030204" pitchFamily="34" charset="0"/>
                      </a:endParaRPr>
                    </a:p>
                  </a:txBody>
                  <a:tcPr marL="7729" marR="7729" marT="7729" marB="0" anchor="ctr"/>
                </a:tc>
                <a:tc>
                  <a:txBody>
                    <a:bodyPr/>
                    <a:lstStyle/>
                    <a:p>
                      <a:pPr algn="ctr" fontAlgn="ctr"/>
                      <a:r>
                        <a:rPr lang="en-US" sz="900" u="none" strike="noStrike" dirty="0">
                          <a:effectLst/>
                        </a:rPr>
                        <a:t>Other ineligible of expenditure (non-compliance with national eligibility rules) related to travel &amp; accommodation</a:t>
                      </a:r>
                      <a:endParaRPr lang="en-US" sz="900" b="0" i="0" u="none" strike="noStrike" dirty="0">
                        <a:solidFill>
                          <a:srgbClr val="000000"/>
                        </a:solidFill>
                        <a:effectLst/>
                        <a:latin typeface="Calibri" panose="020F0502020204030204" pitchFamily="34" charset="0"/>
                      </a:endParaRPr>
                    </a:p>
                  </a:txBody>
                  <a:tcPr marL="7729" marR="7729" marT="7729" marB="0" anchor="ctr"/>
                </a:tc>
                <a:extLst>
                  <a:ext uri="{0D108BD9-81ED-4DB2-BD59-A6C34878D82A}">
                    <a16:rowId xmlns:a16="http://schemas.microsoft.com/office/drawing/2014/main" val="1179873905"/>
                  </a:ext>
                </a:extLst>
              </a:tr>
              <a:tr h="673109">
                <a:tc>
                  <a:txBody>
                    <a:bodyPr/>
                    <a:lstStyle/>
                    <a:p>
                      <a:pPr algn="ctr" fontAlgn="ctr"/>
                      <a:r>
                        <a:rPr lang="el-GR" sz="900" u="none" strike="noStrike">
                          <a:effectLst/>
                        </a:rPr>
                        <a:t>8_9_8</a:t>
                      </a:r>
                      <a:endParaRPr lang="el-GR" sz="900" b="0" i="0" u="none" strike="noStrike">
                        <a:solidFill>
                          <a:srgbClr val="000000"/>
                        </a:solidFill>
                        <a:effectLst/>
                        <a:latin typeface="Calibri" panose="020F0502020204030204" pitchFamily="34" charset="0"/>
                      </a:endParaRPr>
                    </a:p>
                  </a:txBody>
                  <a:tcPr marL="7729" marR="7729" marT="7729" marB="0" anchor="ctr"/>
                </a:tc>
                <a:tc>
                  <a:txBody>
                    <a:bodyPr/>
                    <a:lstStyle/>
                    <a:p>
                      <a:pPr algn="ctr" fontAlgn="ctr"/>
                      <a:r>
                        <a:rPr lang="en-US" sz="900" u="none" strike="noStrike" dirty="0">
                          <a:effectLst/>
                        </a:rPr>
                        <a:t>Other ineligible of expenditure (non-compliance with national eligibility rules) related to excess budget</a:t>
                      </a:r>
                      <a:endParaRPr lang="en-US" sz="900" b="0" i="0" u="none" strike="noStrike" dirty="0">
                        <a:solidFill>
                          <a:srgbClr val="000000"/>
                        </a:solidFill>
                        <a:effectLst/>
                        <a:latin typeface="Calibri" panose="020F0502020204030204" pitchFamily="34" charset="0"/>
                      </a:endParaRPr>
                    </a:p>
                  </a:txBody>
                  <a:tcPr marL="7729" marR="7729" marT="7729" marB="0" anchor="ctr"/>
                </a:tc>
                <a:extLst>
                  <a:ext uri="{0D108BD9-81ED-4DB2-BD59-A6C34878D82A}">
                    <a16:rowId xmlns:a16="http://schemas.microsoft.com/office/drawing/2014/main" val="638164502"/>
                  </a:ext>
                </a:extLst>
              </a:tr>
              <a:tr h="492552">
                <a:tc>
                  <a:txBody>
                    <a:bodyPr/>
                    <a:lstStyle/>
                    <a:p>
                      <a:pPr algn="ctr" fontAlgn="ctr"/>
                      <a:r>
                        <a:rPr lang="el-GR" sz="900" u="none" strike="noStrike">
                          <a:effectLst/>
                        </a:rPr>
                        <a:t>8_9_9</a:t>
                      </a:r>
                      <a:endParaRPr lang="el-GR" sz="900" b="0" i="0" u="none" strike="noStrike">
                        <a:solidFill>
                          <a:srgbClr val="000000"/>
                        </a:solidFill>
                        <a:effectLst/>
                        <a:latin typeface="Calibri" panose="020F0502020204030204" pitchFamily="34" charset="0"/>
                      </a:endParaRPr>
                    </a:p>
                  </a:txBody>
                  <a:tcPr marL="7729" marR="7729" marT="7729" marB="0" anchor="ctr"/>
                </a:tc>
                <a:tc>
                  <a:txBody>
                    <a:bodyPr/>
                    <a:lstStyle/>
                    <a:p>
                      <a:pPr algn="ctr" fontAlgn="ctr"/>
                      <a:r>
                        <a:rPr lang="en-US" sz="900" u="none" strike="noStrike" dirty="0">
                          <a:effectLst/>
                        </a:rPr>
                        <a:t>Other ineligible of expenditure (non-compliance with national eligibility rules</a:t>
                      </a:r>
                      <a:endParaRPr lang="en-US" sz="900" b="0" i="0" u="none" strike="noStrike" dirty="0">
                        <a:solidFill>
                          <a:srgbClr val="000000"/>
                        </a:solidFill>
                        <a:effectLst/>
                        <a:latin typeface="Calibri" panose="020F0502020204030204" pitchFamily="34" charset="0"/>
                      </a:endParaRPr>
                    </a:p>
                  </a:txBody>
                  <a:tcPr marL="7729" marR="7729" marT="7729" marB="0" anchor="ctr"/>
                </a:tc>
                <a:extLst>
                  <a:ext uri="{0D108BD9-81ED-4DB2-BD59-A6C34878D82A}">
                    <a16:rowId xmlns:a16="http://schemas.microsoft.com/office/drawing/2014/main" val="4161619663"/>
                  </a:ext>
                </a:extLst>
              </a:tr>
            </a:tbl>
          </a:graphicData>
        </a:graphic>
      </p:graphicFrame>
    </p:spTree>
    <p:extLst>
      <p:ext uri="{BB962C8B-B14F-4D97-AF65-F5344CB8AC3E}">
        <p14:creationId xmlns:p14="http://schemas.microsoft.com/office/powerpoint/2010/main" val="14503273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αριθμού διαφάνειας 1">
            <a:extLst>
              <a:ext uri="{FF2B5EF4-FFF2-40B4-BE49-F238E27FC236}">
                <a16:creationId xmlns:a16="http://schemas.microsoft.com/office/drawing/2014/main" id="{B59E9C3D-BE9F-A778-F261-83F70601B293}"/>
              </a:ext>
            </a:extLst>
          </p:cNvPr>
          <p:cNvSpPr>
            <a:spLocks noGrp="1"/>
          </p:cNvSpPr>
          <p:nvPr>
            <p:ph type="sldNum" sz="quarter" idx="12"/>
          </p:nvPr>
        </p:nvSpPr>
        <p:spPr/>
        <p:txBody>
          <a:bodyPr/>
          <a:lstStyle/>
          <a:p>
            <a:fld id="{24658D2D-A5BE-4C43-BDB1-CC039F78E81D}" type="slidenum">
              <a:rPr lang="el-GR" smtClean="0"/>
              <a:t>4</a:t>
            </a:fld>
            <a:endParaRPr lang="el-GR" dirty="0"/>
          </a:p>
        </p:txBody>
      </p:sp>
      <p:pic>
        <p:nvPicPr>
          <p:cNvPr id="3" name="Εικόνα 2">
            <a:extLst>
              <a:ext uri="{FF2B5EF4-FFF2-40B4-BE49-F238E27FC236}">
                <a16:creationId xmlns:a16="http://schemas.microsoft.com/office/drawing/2014/main" id="{B1D5A63A-14CD-1DFD-7B39-81C0F746488B}"/>
              </a:ext>
            </a:extLst>
          </p:cNvPr>
          <p:cNvPicPr>
            <a:picLocks noChangeAspect="1"/>
          </p:cNvPicPr>
          <p:nvPr/>
        </p:nvPicPr>
        <p:blipFill>
          <a:blip r:embed="rId2"/>
          <a:stretch>
            <a:fillRect/>
          </a:stretch>
        </p:blipFill>
        <p:spPr>
          <a:xfrm>
            <a:off x="-21684" y="0"/>
            <a:ext cx="12210636" cy="731710"/>
          </a:xfrm>
          <a:prstGeom prst="rect">
            <a:avLst/>
          </a:prstGeom>
        </p:spPr>
      </p:pic>
      <p:sp>
        <p:nvSpPr>
          <p:cNvPr id="8" name="TextBox 7">
            <a:extLst>
              <a:ext uri="{FF2B5EF4-FFF2-40B4-BE49-F238E27FC236}">
                <a16:creationId xmlns:a16="http://schemas.microsoft.com/office/drawing/2014/main" id="{B27EA718-3C5E-9B3B-5A02-2AF6D1ACC15C}"/>
              </a:ext>
            </a:extLst>
          </p:cNvPr>
          <p:cNvSpPr txBox="1"/>
          <p:nvPr/>
        </p:nvSpPr>
        <p:spPr>
          <a:xfrm>
            <a:off x="1926152" y="862920"/>
            <a:ext cx="8122918" cy="478272"/>
          </a:xfrm>
          <a:prstGeom prst="rect">
            <a:avLst/>
          </a:prstGeom>
          <a:solidFill>
            <a:schemeClr val="tx2">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square">
            <a:spAutoFit/>
          </a:bodyPr>
          <a:lstStyle/>
          <a:p>
            <a:pPr marL="725805" indent="-6351" algn="ctr">
              <a:lnSpc>
                <a:spcPct val="110000"/>
              </a:lnSpc>
              <a:spcAft>
                <a:spcPts val="15"/>
              </a:spcAft>
            </a:pPr>
            <a:r>
              <a:rPr lang="en-US" sz="2400" b="1" i="1" dirty="0">
                <a:solidFill>
                  <a:schemeClr val="bg1"/>
                </a:solidFill>
                <a:latin typeface="Calibri"/>
              </a:rPr>
              <a:t>Population of administrative verifications – finding level</a:t>
            </a:r>
            <a:endParaRPr lang="el-GR" sz="2400" b="1" i="1" dirty="0">
              <a:solidFill>
                <a:schemeClr val="bg1"/>
              </a:solidFill>
              <a:latin typeface="Calibri"/>
            </a:endParaRPr>
          </a:p>
        </p:txBody>
      </p:sp>
      <p:graphicFrame>
        <p:nvGraphicFramePr>
          <p:cNvPr id="7" name="Γράφημα 6">
            <a:extLst>
              <a:ext uri="{FF2B5EF4-FFF2-40B4-BE49-F238E27FC236}">
                <a16:creationId xmlns:a16="http://schemas.microsoft.com/office/drawing/2014/main" id="{87323A31-DDCC-6CAF-96C8-435BE9D14CA4}"/>
              </a:ext>
            </a:extLst>
          </p:cNvPr>
          <p:cNvGraphicFramePr>
            <a:graphicFrameLocks/>
          </p:cNvGraphicFramePr>
          <p:nvPr>
            <p:extLst>
              <p:ext uri="{D42A27DB-BD31-4B8C-83A1-F6EECF244321}">
                <p14:modId xmlns:p14="http://schemas.microsoft.com/office/powerpoint/2010/main" val="1086691024"/>
              </p:ext>
            </p:extLst>
          </p:nvPr>
        </p:nvGraphicFramePr>
        <p:xfrm>
          <a:off x="3653032" y="1472403"/>
          <a:ext cx="8538968" cy="538559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Πίνακας 8">
            <a:extLst>
              <a:ext uri="{FF2B5EF4-FFF2-40B4-BE49-F238E27FC236}">
                <a16:creationId xmlns:a16="http://schemas.microsoft.com/office/drawing/2014/main" id="{139419F4-AB88-F5D8-7FCE-92E82C30B4FE}"/>
              </a:ext>
            </a:extLst>
          </p:cNvPr>
          <p:cNvGraphicFramePr>
            <a:graphicFrameLocks noGrp="1"/>
          </p:cNvGraphicFramePr>
          <p:nvPr>
            <p:extLst>
              <p:ext uri="{D42A27DB-BD31-4B8C-83A1-F6EECF244321}">
                <p14:modId xmlns:p14="http://schemas.microsoft.com/office/powerpoint/2010/main" val="483782169"/>
              </p:ext>
            </p:extLst>
          </p:nvPr>
        </p:nvGraphicFramePr>
        <p:xfrm>
          <a:off x="727788" y="1472402"/>
          <a:ext cx="2925244" cy="5320283"/>
        </p:xfrm>
        <a:graphic>
          <a:graphicData uri="http://schemas.openxmlformats.org/drawingml/2006/table">
            <a:tbl>
              <a:tblPr>
                <a:tableStyleId>{5C22544A-7EE6-4342-B048-85BDC9FD1C3A}</a:tableStyleId>
              </a:tblPr>
              <a:tblGrid>
                <a:gridCol w="522514">
                  <a:extLst>
                    <a:ext uri="{9D8B030D-6E8A-4147-A177-3AD203B41FA5}">
                      <a16:colId xmlns:a16="http://schemas.microsoft.com/office/drawing/2014/main" val="351929662"/>
                    </a:ext>
                  </a:extLst>
                </a:gridCol>
                <a:gridCol w="2402730">
                  <a:extLst>
                    <a:ext uri="{9D8B030D-6E8A-4147-A177-3AD203B41FA5}">
                      <a16:colId xmlns:a16="http://schemas.microsoft.com/office/drawing/2014/main" val="3767512658"/>
                    </a:ext>
                  </a:extLst>
                </a:gridCol>
              </a:tblGrid>
              <a:tr h="427422">
                <a:tc>
                  <a:txBody>
                    <a:bodyPr/>
                    <a:lstStyle/>
                    <a:p>
                      <a:pPr algn="ctr" fontAlgn="ctr"/>
                      <a:r>
                        <a:rPr lang="en-US" sz="1000" b="1" u="none" strike="noStrike" dirty="0">
                          <a:effectLst/>
                        </a:rPr>
                        <a:t>Finding Code</a:t>
                      </a:r>
                      <a:endParaRPr lang="en-US" sz="1000" b="1" i="0" u="none" strike="noStrike" dirty="0">
                        <a:solidFill>
                          <a:srgbClr val="000000"/>
                        </a:solidFill>
                        <a:effectLst/>
                        <a:latin typeface="Calibri" panose="020F0502020204030204" pitchFamily="34" charset="0"/>
                      </a:endParaRPr>
                    </a:p>
                  </a:txBody>
                  <a:tcPr marL="6591" marR="6591" marT="6591" marB="0" anchor="ctr"/>
                </a:tc>
                <a:tc>
                  <a:txBody>
                    <a:bodyPr/>
                    <a:lstStyle/>
                    <a:p>
                      <a:pPr algn="ctr" fontAlgn="ctr"/>
                      <a:r>
                        <a:rPr lang="en-US" sz="1000" b="1" u="none" strike="noStrike" dirty="0">
                          <a:effectLst/>
                        </a:rPr>
                        <a:t>Finding Description</a:t>
                      </a:r>
                      <a:endParaRPr lang="en-US" sz="1000" b="1" i="0" u="none" strike="noStrike" dirty="0">
                        <a:solidFill>
                          <a:srgbClr val="000000"/>
                        </a:solidFill>
                        <a:effectLst/>
                        <a:latin typeface="Calibri" panose="020F0502020204030204" pitchFamily="34" charset="0"/>
                      </a:endParaRPr>
                    </a:p>
                  </a:txBody>
                  <a:tcPr marL="6591" marR="6591" marT="6591" marB="0" anchor="ctr"/>
                </a:tc>
                <a:extLst>
                  <a:ext uri="{0D108BD9-81ED-4DB2-BD59-A6C34878D82A}">
                    <a16:rowId xmlns:a16="http://schemas.microsoft.com/office/drawing/2014/main" val="4046844763"/>
                  </a:ext>
                </a:extLst>
              </a:tr>
              <a:tr h="1317310">
                <a:tc>
                  <a:txBody>
                    <a:bodyPr/>
                    <a:lstStyle/>
                    <a:p>
                      <a:pPr algn="ctr" fontAlgn="ctr"/>
                      <a:r>
                        <a:rPr lang="el-GR" sz="800" u="none" strike="noStrike">
                          <a:effectLst/>
                        </a:rPr>
                        <a:t>1_11</a:t>
                      </a:r>
                      <a:endParaRPr lang="el-GR" sz="800" b="0" i="0" u="none" strike="noStrike">
                        <a:solidFill>
                          <a:srgbClr val="000000"/>
                        </a:solidFill>
                        <a:effectLst/>
                        <a:latin typeface="Calibri" panose="020F0502020204030204" pitchFamily="34" charset="0"/>
                      </a:endParaRPr>
                    </a:p>
                  </a:txBody>
                  <a:tcPr marL="6591" marR="6591" marT="6591" marB="0" anchor="ctr"/>
                </a:tc>
                <a:tc>
                  <a:txBody>
                    <a:bodyPr/>
                    <a:lstStyle/>
                    <a:p>
                      <a:pPr algn="ctr" fontAlgn="ctr"/>
                      <a:r>
                        <a:rPr lang="en-US" sz="800" u="none" strike="noStrike" dirty="0">
                          <a:effectLst/>
                        </a:rPr>
                        <a:t>Use of criteria for exclusion, selection, award or conditions for performance of contracts or technical specifications that are not discriminatory in the sense of 1.10 but still restrict access for economic operators</a:t>
                      </a:r>
                      <a:endParaRPr lang="en-US" sz="800" b="0" i="0" u="none" strike="noStrike" dirty="0">
                        <a:solidFill>
                          <a:srgbClr val="000000"/>
                        </a:solidFill>
                        <a:effectLst/>
                        <a:latin typeface="Calibri" panose="020F0502020204030204" pitchFamily="34" charset="0"/>
                      </a:endParaRPr>
                    </a:p>
                  </a:txBody>
                  <a:tcPr marL="6591" marR="6591" marT="6591" marB="0" anchor="ctr"/>
                </a:tc>
                <a:extLst>
                  <a:ext uri="{0D108BD9-81ED-4DB2-BD59-A6C34878D82A}">
                    <a16:rowId xmlns:a16="http://schemas.microsoft.com/office/drawing/2014/main" val="3307812626"/>
                  </a:ext>
                </a:extLst>
              </a:tr>
              <a:tr h="376374">
                <a:tc>
                  <a:txBody>
                    <a:bodyPr/>
                    <a:lstStyle/>
                    <a:p>
                      <a:pPr algn="ctr" fontAlgn="ctr"/>
                      <a:r>
                        <a:rPr lang="el-GR" sz="800" u="none" strike="noStrike">
                          <a:effectLst/>
                        </a:rPr>
                        <a:t>1_16</a:t>
                      </a:r>
                      <a:endParaRPr lang="el-GR" sz="800" b="0" i="0" u="none" strike="noStrike">
                        <a:solidFill>
                          <a:srgbClr val="000000"/>
                        </a:solidFill>
                        <a:effectLst/>
                        <a:latin typeface="Calibri" panose="020F0502020204030204" pitchFamily="34" charset="0"/>
                      </a:endParaRPr>
                    </a:p>
                  </a:txBody>
                  <a:tcPr marL="6591" marR="6591" marT="6591" marB="0" anchor="ctr"/>
                </a:tc>
                <a:tc>
                  <a:txBody>
                    <a:bodyPr/>
                    <a:lstStyle/>
                    <a:p>
                      <a:pPr algn="ctr" fontAlgn="ctr"/>
                      <a:r>
                        <a:rPr lang="en-US" sz="800" u="none" strike="noStrike">
                          <a:effectLst/>
                        </a:rPr>
                        <a:t>Insufficient audit trail for the award of the contract</a:t>
                      </a:r>
                      <a:endParaRPr lang="en-US" sz="800" b="0" i="0" u="none" strike="noStrike">
                        <a:solidFill>
                          <a:srgbClr val="000000"/>
                        </a:solidFill>
                        <a:effectLst/>
                        <a:latin typeface="Calibri" panose="020F0502020204030204" pitchFamily="34" charset="0"/>
                      </a:endParaRPr>
                    </a:p>
                  </a:txBody>
                  <a:tcPr marL="6591" marR="6591" marT="6591" marB="0" anchor="ctr"/>
                </a:tc>
                <a:extLst>
                  <a:ext uri="{0D108BD9-81ED-4DB2-BD59-A6C34878D82A}">
                    <a16:rowId xmlns:a16="http://schemas.microsoft.com/office/drawing/2014/main" val="3932057578"/>
                  </a:ext>
                </a:extLst>
              </a:tr>
              <a:tr h="376374">
                <a:tc>
                  <a:txBody>
                    <a:bodyPr/>
                    <a:lstStyle/>
                    <a:p>
                      <a:pPr algn="ctr" fontAlgn="ctr"/>
                      <a:r>
                        <a:rPr lang="el-GR" sz="800" u="none" strike="noStrike">
                          <a:effectLst/>
                        </a:rPr>
                        <a:t>1_2</a:t>
                      </a:r>
                      <a:endParaRPr lang="el-GR" sz="800" b="0" i="0" u="none" strike="noStrike">
                        <a:solidFill>
                          <a:srgbClr val="000000"/>
                        </a:solidFill>
                        <a:effectLst/>
                        <a:latin typeface="Calibri" panose="020F0502020204030204" pitchFamily="34" charset="0"/>
                      </a:endParaRPr>
                    </a:p>
                  </a:txBody>
                  <a:tcPr marL="6591" marR="6591" marT="6591" marB="0" anchor="ctr"/>
                </a:tc>
                <a:tc>
                  <a:txBody>
                    <a:bodyPr/>
                    <a:lstStyle/>
                    <a:p>
                      <a:pPr algn="ctr" fontAlgn="ctr"/>
                      <a:r>
                        <a:rPr lang="en-US" sz="800" u="none" strike="noStrike">
                          <a:effectLst/>
                        </a:rPr>
                        <a:t>Artificial splitting of works/services/supplies contracts.</a:t>
                      </a:r>
                      <a:endParaRPr lang="en-US" sz="800" b="0" i="0" u="none" strike="noStrike">
                        <a:solidFill>
                          <a:srgbClr val="000000"/>
                        </a:solidFill>
                        <a:effectLst/>
                        <a:latin typeface="Calibri" panose="020F0502020204030204" pitchFamily="34" charset="0"/>
                      </a:endParaRPr>
                    </a:p>
                  </a:txBody>
                  <a:tcPr marL="6591" marR="6591" marT="6591" marB="0" anchor="ctr"/>
                </a:tc>
                <a:extLst>
                  <a:ext uri="{0D108BD9-81ED-4DB2-BD59-A6C34878D82A}">
                    <a16:rowId xmlns:a16="http://schemas.microsoft.com/office/drawing/2014/main" val="3150673814"/>
                  </a:ext>
                </a:extLst>
              </a:tr>
              <a:tr h="188186">
                <a:tc>
                  <a:txBody>
                    <a:bodyPr/>
                    <a:lstStyle/>
                    <a:p>
                      <a:pPr algn="ctr" fontAlgn="ctr"/>
                      <a:r>
                        <a:rPr lang="el-GR" sz="800" u="none" strike="noStrike">
                          <a:effectLst/>
                        </a:rPr>
                        <a:t>1_24</a:t>
                      </a:r>
                      <a:endParaRPr lang="el-GR" sz="800" b="0" i="0" u="none" strike="noStrike">
                        <a:solidFill>
                          <a:srgbClr val="000000"/>
                        </a:solidFill>
                        <a:effectLst/>
                        <a:latin typeface="Calibri" panose="020F0502020204030204" pitchFamily="34" charset="0"/>
                      </a:endParaRPr>
                    </a:p>
                  </a:txBody>
                  <a:tcPr marL="6591" marR="6591" marT="6591" marB="0" anchor="ctr"/>
                </a:tc>
                <a:tc>
                  <a:txBody>
                    <a:bodyPr/>
                    <a:lstStyle/>
                    <a:p>
                      <a:pPr algn="ctr" fontAlgn="ctr"/>
                      <a:r>
                        <a:rPr lang="en-US" sz="800" u="none" strike="noStrike">
                          <a:effectLst/>
                        </a:rPr>
                        <a:t>Others </a:t>
                      </a:r>
                      <a:endParaRPr lang="en-US" sz="800" b="0" i="0" u="none" strike="noStrike">
                        <a:solidFill>
                          <a:srgbClr val="000000"/>
                        </a:solidFill>
                        <a:effectLst/>
                        <a:latin typeface="Calibri" panose="020F0502020204030204" pitchFamily="34" charset="0"/>
                      </a:endParaRPr>
                    </a:p>
                  </a:txBody>
                  <a:tcPr marL="6591" marR="6591" marT="6591" marB="0" anchor="ctr"/>
                </a:tc>
                <a:extLst>
                  <a:ext uri="{0D108BD9-81ED-4DB2-BD59-A6C34878D82A}">
                    <a16:rowId xmlns:a16="http://schemas.microsoft.com/office/drawing/2014/main" val="4272602058"/>
                  </a:ext>
                </a:extLst>
              </a:tr>
              <a:tr h="376374">
                <a:tc>
                  <a:txBody>
                    <a:bodyPr/>
                    <a:lstStyle/>
                    <a:p>
                      <a:pPr algn="ctr" fontAlgn="ctr"/>
                      <a:r>
                        <a:rPr lang="el-GR" sz="800" u="none" strike="noStrike">
                          <a:effectLst/>
                        </a:rPr>
                        <a:t>5_1</a:t>
                      </a:r>
                      <a:endParaRPr lang="el-GR" sz="800" b="0" i="0" u="none" strike="noStrike">
                        <a:solidFill>
                          <a:srgbClr val="000000"/>
                        </a:solidFill>
                        <a:effectLst/>
                        <a:latin typeface="Calibri" panose="020F0502020204030204" pitchFamily="34" charset="0"/>
                      </a:endParaRPr>
                    </a:p>
                  </a:txBody>
                  <a:tcPr marL="6591" marR="6591" marT="6591" marB="0" anchor="ctr"/>
                </a:tc>
                <a:tc>
                  <a:txBody>
                    <a:bodyPr/>
                    <a:lstStyle/>
                    <a:p>
                      <a:pPr algn="ctr" fontAlgn="ctr"/>
                      <a:r>
                        <a:rPr lang="en-US" sz="800" u="none" strike="noStrike">
                          <a:effectLst/>
                        </a:rPr>
                        <a:t>Missing or incorrect supporting information or documentation</a:t>
                      </a:r>
                      <a:endParaRPr lang="en-US" sz="800" b="0" i="0" u="none" strike="noStrike">
                        <a:solidFill>
                          <a:srgbClr val="000000"/>
                        </a:solidFill>
                        <a:effectLst/>
                        <a:latin typeface="Calibri" panose="020F0502020204030204" pitchFamily="34" charset="0"/>
                      </a:endParaRPr>
                    </a:p>
                  </a:txBody>
                  <a:tcPr marL="6591" marR="6591" marT="6591" marB="0" anchor="ctr"/>
                </a:tc>
                <a:extLst>
                  <a:ext uri="{0D108BD9-81ED-4DB2-BD59-A6C34878D82A}">
                    <a16:rowId xmlns:a16="http://schemas.microsoft.com/office/drawing/2014/main" val="696075782"/>
                  </a:ext>
                </a:extLst>
              </a:tr>
              <a:tr h="188186">
                <a:tc>
                  <a:txBody>
                    <a:bodyPr/>
                    <a:lstStyle/>
                    <a:p>
                      <a:pPr algn="ctr" fontAlgn="ctr"/>
                      <a:r>
                        <a:rPr lang="el-GR" sz="800" u="none" strike="noStrike">
                          <a:effectLst/>
                        </a:rPr>
                        <a:t>5_2</a:t>
                      </a:r>
                      <a:endParaRPr lang="el-GR" sz="800" b="0" i="0" u="none" strike="noStrike">
                        <a:solidFill>
                          <a:srgbClr val="000000"/>
                        </a:solidFill>
                        <a:effectLst/>
                        <a:latin typeface="Calibri" panose="020F0502020204030204" pitchFamily="34" charset="0"/>
                      </a:endParaRPr>
                    </a:p>
                  </a:txBody>
                  <a:tcPr marL="6591" marR="6591" marT="6591" marB="0" anchor="ctr"/>
                </a:tc>
                <a:tc>
                  <a:txBody>
                    <a:bodyPr/>
                    <a:lstStyle/>
                    <a:p>
                      <a:pPr algn="ctr" fontAlgn="ctr"/>
                      <a:r>
                        <a:rPr lang="en-US" sz="800" u="none" strike="noStrike">
                          <a:effectLst/>
                        </a:rPr>
                        <a:t>Lack or incomplete audit trail</a:t>
                      </a:r>
                      <a:endParaRPr lang="en-US" sz="800" b="0" i="0" u="none" strike="noStrike">
                        <a:solidFill>
                          <a:srgbClr val="000000"/>
                        </a:solidFill>
                        <a:effectLst/>
                        <a:latin typeface="Calibri" panose="020F0502020204030204" pitchFamily="34" charset="0"/>
                      </a:endParaRPr>
                    </a:p>
                  </a:txBody>
                  <a:tcPr marL="6591" marR="6591" marT="6591" marB="0" anchor="ctr"/>
                </a:tc>
                <a:extLst>
                  <a:ext uri="{0D108BD9-81ED-4DB2-BD59-A6C34878D82A}">
                    <a16:rowId xmlns:a16="http://schemas.microsoft.com/office/drawing/2014/main" val="1366523585"/>
                  </a:ext>
                </a:extLst>
              </a:tr>
              <a:tr h="376374">
                <a:tc>
                  <a:txBody>
                    <a:bodyPr/>
                    <a:lstStyle/>
                    <a:p>
                      <a:pPr algn="ctr" fontAlgn="ctr"/>
                      <a:r>
                        <a:rPr lang="el-GR" sz="800" u="none" strike="noStrike">
                          <a:effectLst/>
                        </a:rPr>
                        <a:t>7_1</a:t>
                      </a:r>
                      <a:endParaRPr lang="el-GR" sz="800" b="0" i="0" u="none" strike="noStrike">
                        <a:solidFill>
                          <a:srgbClr val="000000"/>
                        </a:solidFill>
                        <a:effectLst/>
                        <a:latin typeface="Calibri" panose="020F0502020204030204" pitchFamily="34" charset="0"/>
                      </a:endParaRPr>
                    </a:p>
                  </a:txBody>
                  <a:tcPr marL="6591" marR="6591" marT="6591" marB="0" anchor="ctr"/>
                </a:tc>
                <a:tc>
                  <a:txBody>
                    <a:bodyPr/>
                    <a:lstStyle/>
                    <a:p>
                      <a:pPr algn="ctr" fontAlgn="ctr"/>
                      <a:r>
                        <a:rPr lang="en-US" sz="800" u="none" strike="noStrike">
                          <a:effectLst/>
                        </a:rPr>
                        <a:t>Accounting and calculation errors at project level</a:t>
                      </a:r>
                      <a:endParaRPr lang="en-US" sz="800" b="0" i="0" u="none" strike="noStrike">
                        <a:solidFill>
                          <a:srgbClr val="000000"/>
                        </a:solidFill>
                        <a:effectLst/>
                        <a:latin typeface="Calibri" panose="020F0502020204030204" pitchFamily="34" charset="0"/>
                      </a:endParaRPr>
                    </a:p>
                  </a:txBody>
                  <a:tcPr marL="6591" marR="6591" marT="6591" marB="0" anchor="ctr"/>
                </a:tc>
                <a:extLst>
                  <a:ext uri="{0D108BD9-81ED-4DB2-BD59-A6C34878D82A}">
                    <a16:rowId xmlns:a16="http://schemas.microsoft.com/office/drawing/2014/main" val="1386125314"/>
                  </a:ext>
                </a:extLst>
              </a:tr>
              <a:tr h="564561">
                <a:tc>
                  <a:txBody>
                    <a:bodyPr/>
                    <a:lstStyle/>
                    <a:p>
                      <a:pPr algn="ctr" fontAlgn="ctr"/>
                      <a:r>
                        <a:rPr lang="el-GR" sz="800" u="none" strike="noStrike">
                          <a:effectLst/>
                        </a:rPr>
                        <a:t>8_9_1</a:t>
                      </a:r>
                      <a:endParaRPr lang="el-GR" sz="800" b="0" i="0" u="none" strike="noStrike">
                        <a:solidFill>
                          <a:srgbClr val="000000"/>
                        </a:solidFill>
                        <a:effectLst/>
                        <a:latin typeface="Calibri" panose="020F0502020204030204" pitchFamily="34" charset="0"/>
                      </a:endParaRPr>
                    </a:p>
                  </a:txBody>
                  <a:tcPr marL="6591" marR="6591" marT="6591" marB="0" anchor="ctr"/>
                </a:tc>
                <a:tc>
                  <a:txBody>
                    <a:bodyPr/>
                    <a:lstStyle/>
                    <a:p>
                      <a:pPr algn="ctr" fontAlgn="ctr"/>
                      <a:r>
                        <a:rPr lang="en-US" sz="800" u="none" strike="noStrike" dirty="0">
                          <a:effectLst/>
                        </a:rPr>
                        <a:t>Other ineligible of expenditure (non-compliance with national eligibility rules) related to staff cost</a:t>
                      </a:r>
                      <a:endParaRPr lang="en-US" sz="800" b="0" i="0" u="none" strike="noStrike" dirty="0">
                        <a:solidFill>
                          <a:srgbClr val="000000"/>
                        </a:solidFill>
                        <a:effectLst/>
                        <a:latin typeface="Calibri" panose="020F0502020204030204" pitchFamily="34" charset="0"/>
                      </a:endParaRPr>
                    </a:p>
                  </a:txBody>
                  <a:tcPr marL="6591" marR="6591" marT="6591" marB="0" anchor="ctr"/>
                </a:tc>
                <a:extLst>
                  <a:ext uri="{0D108BD9-81ED-4DB2-BD59-A6C34878D82A}">
                    <a16:rowId xmlns:a16="http://schemas.microsoft.com/office/drawing/2014/main" val="583771616"/>
                  </a:ext>
                </a:extLst>
              </a:tr>
              <a:tr h="564561">
                <a:tc>
                  <a:txBody>
                    <a:bodyPr/>
                    <a:lstStyle/>
                    <a:p>
                      <a:pPr algn="ctr" fontAlgn="ctr"/>
                      <a:r>
                        <a:rPr lang="el-GR" sz="800" u="none" strike="noStrike">
                          <a:effectLst/>
                        </a:rPr>
                        <a:t>8_9_8</a:t>
                      </a:r>
                      <a:endParaRPr lang="el-GR" sz="800" b="0" i="0" u="none" strike="noStrike">
                        <a:solidFill>
                          <a:srgbClr val="000000"/>
                        </a:solidFill>
                        <a:effectLst/>
                        <a:latin typeface="Calibri" panose="020F0502020204030204" pitchFamily="34" charset="0"/>
                      </a:endParaRPr>
                    </a:p>
                  </a:txBody>
                  <a:tcPr marL="6591" marR="6591" marT="6591" marB="0" anchor="ctr"/>
                </a:tc>
                <a:tc>
                  <a:txBody>
                    <a:bodyPr/>
                    <a:lstStyle/>
                    <a:p>
                      <a:pPr algn="ctr" fontAlgn="ctr"/>
                      <a:r>
                        <a:rPr lang="en-US" sz="800" u="none" strike="noStrike">
                          <a:effectLst/>
                        </a:rPr>
                        <a:t>Other ineligible of expenditure (non-compliance with national eligibility rules) related to excess budget</a:t>
                      </a:r>
                      <a:endParaRPr lang="en-US" sz="800" b="0" i="0" u="none" strike="noStrike">
                        <a:solidFill>
                          <a:srgbClr val="000000"/>
                        </a:solidFill>
                        <a:effectLst/>
                        <a:latin typeface="Calibri" panose="020F0502020204030204" pitchFamily="34" charset="0"/>
                      </a:endParaRPr>
                    </a:p>
                  </a:txBody>
                  <a:tcPr marL="6591" marR="6591" marT="6591" marB="0" anchor="ctr"/>
                </a:tc>
                <a:extLst>
                  <a:ext uri="{0D108BD9-81ED-4DB2-BD59-A6C34878D82A}">
                    <a16:rowId xmlns:a16="http://schemas.microsoft.com/office/drawing/2014/main" val="2393570805"/>
                  </a:ext>
                </a:extLst>
              </a:tr>
              <a:tr h="564561">
                <a:tc>
                  <a:txBody>
                    <a:bodyPr/>
                    <a:lstStyle/>
                    <a:p>
                      <a:pPr algn="ctr" fontAlgn="ctr"/>
                      <a:r>
                        <a:rPr lang="el-GR" sz="800" u="none" strike="noStrike">
                          <a:effectLst/>
                        </a:rPr>
                        <a:t>8_9_9</a:t>
                      </a:r>
                      <a:endParaRPr lang="el-GR" sz="800" b="0" i="0" u="none" strike="noStrike">
                        <a:solidFill>
                          <a:srgbClr val="000000"/>
                        </a:solidFill>
                        <a:effectLst/>
                        <a:latin typeface="Calibri" panose="020F0502020204030204" pitchFamily="34" charset="0"/>
                      </a:endParaRPr>
                    </a:p>
                  </a:txBody>
                  <a:tcPr marL="6591" marR="6591" marT="6591" marB="0" anchor="ctr"/>
                </a:tc>
                <a:tc>
                  <a:txBody>
                    <a:bodyPr/>
                    <a:lstStyle/>
                    <a:p>
                      <a:pPr algn="ctr" fontAlgn="ctr"/>
                      <a:r>
                        <a:rPr lang="en-US" sz="800" u="none" strike="noStrike" dirty="0">
                          <a:effectLst/>
                        </a:rPr>
                        <a:t>Other ineligible of expenditure (non-compliance with national eligibility rules</a:t>
                      </a:r>
                      <a:endParaRPr lang="en-US" sz="800" b="0" i="0" u="none" strike="noStrike" dirty="0">
                        <a:solidFill>
                          <a:srgbClr val="000000"/>
                        </a:solidFill>
                        <a:effectLst/>
                        <a:latin typeface="Calibri" panose="020F0502020204030204" pitchFamily="34" charset="0"/>
                      </a:endParaRPr>
                    </a:p>
                  </a:txBody>
                  <a:tcPr marL="6591" marR="6591" marT="6591" marB="0" anchor="ctr"/>
                </a:tc>
                <a:extLst>
                  <a:ext uri="{0D108BD9-81ED-4DB2-BD59-A6C34878D82A}">
                    <a16:rowId xmlns:a16="http://schemas.microsoft.com/office/drawing/2014/main" val="761770567"/>
                  </a:ext>
                </a:extLst>
              </a:tr>
            </a:tbl>
          </a:graphicData>
        </a:graphic>
      </p:graphicFrame>
      <p:sp>
        <p:nvSpPr>
          <p:cNvPr id="5" name="TextBox 4">
            <a:extLst>
              <a:ext uri="{FF2B5EF4-FFF2-40B4-BE49-F238E27FC236}">
                <a16:creationId xmlns:a16="http://schemas.microsoft.com/office/drawing/2014/main" id="{7F9E5761-D139-60F3-50BB-601854CF1180}"/>
              </a:ext>
            </a:extLst>
          </p:cNvPr>
          <p:cNvSpPr txBox="1"/>
          <p:nvPr/>
        </p:nvSpPr>
        <p:spPr>
          <a:xfrm>
            <a:off x="5771625" y="1472402"/>
            <a:ext cx="4697835" cy="349583"/>
          </a:xfrm>
          <a:prstGeom prst="rect">
            <a:avLst/>
          </a:prstGeom>
          <a:solidFill>
            <a:schemeClr val="bg1">
              <a:lumMod val="75000"/>
            </a:schemeClr>
          </a:solidFill>
          <a:ln w="3175">
            <a:solidFill>
              <a:schemeClr val="tx1"/>
            </a:solidFill>
          </a:ln>
        </p:spPr>
        <p:style>
          <a:lnRef idx="0">
            <a:scrgbClr r="0" g="0" b="0"/>
          </a:lnRef>
          <a:fillRef idx="0">
            <a:scrgbClr r="0" g="0" b="0"/>
          </a:fillRef>
          <a:effectRef idx="0">
            <a:scrgbClr r="0" g="0" b="0"/>
          </a:effectRef>
          <a:fontRef idx="minor">
            <a:schemeClr val="lt1"/>
          </a:fontRef>
        </p:style>
        <p:txBody>
          <a:bodyPr wrap="square">
            <a:spAutoFit/>
          </a:bodyPr>
          <a:lstStyle/>
          <a:p>
            <a:pPr marL="725805" indent="-6351">
              <a:lnSpc>
                <a:spcPct val="110000"/>
              </a:lnSpc>
              <a:spcAft>
                <a:spcPts val="15"/>
              </a:spcAft>
            </a:pPr>
            <a:r>
              <a:rPr lang="en-US" sz="1600" b="1" dirty="0">
                <a:solidFill>
                  <a:schemeClr val="tx1"/>
                </a:solidFill>
                <a:latin typeface="Calibri"/>
              </a:rPr>
              <a:t>Non eligible amount vs type of finding - GR</a:t>
            </a:r>
            <a:endParaRPr lang="el-GR" sz="1600" b="1" dirty="0">
              <a:solidFill>
                <a:schemeClr val="tx1"/>
              </a:solidFill>
              <a:latin typeface="Calibri"/>
            </a:endParaRPr>
          </a:p>
        </p:txBody>
      </p:sp>
    </p:spTree>
    <p:extLst>
      <p:ext uri="{BB962C8B-B14F-4D97-AF65-F5344CB8AC3E}">
        <p14:creationId xmlns:p14="http://schemas.microsoft.com/office/powerpoint/2010/main" val="16803676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αριθμού διαφάνειας 1">
            <a:extLst>
              <a:ext uri="{FF2B5EF4-FFF2-40B4-BE49-F238E27FC236}">
                <a16:creationId xmlns:a16="http://schemas.microsoft.com/office/drawing/2014/main" id="{B59E9C3D-BE9F-A778-F261-83F70601B293}"/>
              </a:ext>
            </a:extLst>
          </p:cNvPr>
          <p:cNvSpPr>
            <a:spLocks noGrp="1"/>
          </p:cNvSpPr>
          <p:nvPr>
            <p:ph type="sldNum" sz="quarter" idx="12"/>
          </p:nvPr>
        </p:nvSpPr>
        <p:spPr/>
        <p:txBody>
          <a:bodyPr/>
          <a:lstStyle/>
          <a:p>
            <a:fld id="{24658D2D-A5BE-4C43-BDB1-CC039F78E81D}" type="slidenum">
              <a:rPr lang="el-GR" smtClean="0"/>
              <a:t>5</a:t>
            </a:fld>
            <a:endParaRPr lang="el-GR" dirty="0"/>
          </a:p>
        </p:txBody>
      </p:sp>
      <p:pic>
        <p:nvPicPr>
          <p:cNvPr id="3" name="Εικόνα 2">
            <a:extLst>
              <a:ext uri="{FF2B5EF4-FFF2-40B4-BE49-F238E27FC236}">
                <a16:creationId xmlns:a16="http://schemas.microsoft.com/office/drawing/2014/main" id="{B1D5A63A-14CD-1DFD-7B39-81C0F746488B}"/>
              </a:ext>
            </a:extLst>
          </p:cNvPr>
          <p:cNvPicPr>
            <a:picLocks noChangeAspect="1"/>
          </p:cNvPicPr>
          <p:nvPr/>
        </p:nvPicPr>
        <p:blipFill>
          <a:blip r:embed="rId2"/>
          <a:stretch>
            <a:fillRect/>
          </a:stretch>
        </p:blipFill>
        <p:spPr>
          <a:xfrm>
            <a:off x="-21684" y="0"/>
            <a:ext cx="12210636" cy="731710"/>
          </a:xfrm>
          <a:prstGeom prst="rect">
            <a:avLst/>
          </a:prstGeom>
        </p:spPr>
      </p:pic>
      <p:sp>
        <p:nvSpPr>
          <p:cNvPr id="8" name="TextBox 7">
            <a:extLst>
              <a:ext uri="{FF2B5EF4-FFF2-40B4-BE49-F238E27FC236}">
                <a16:creationId xmlns:a16="http://schemas.microsoft.com/office/drawing/2014/main" id="{B27EA718-3C5E-9B3B-5A02-2AF6D1ACC15C}"/>
              </a:ext>
            </a:extLst>
          </p:cNvPr>
          <p:cNvSpPr txBox="1"/>
          <p:nvPr/>
        </p:nvSpPr>
        <p:spPr>
          <a:xfrm>
            <a:off x="1926152" y="862920"/>
            <a:ext cx="8122918" cy="478272"/>
          </a:xfrm>
          <a:prstGeom prst="rect">
            <a:avLst/>
          </a:prstGeom>
          <a:solidFill>
            <a:schemeClr val="tx2">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square">
            <a:spAutoFit/>
          </a:bodyPr>
          <a:lstStyle/>
          <a:p>
            <a:pPr marL="725805" indent="-6351" algn="ctr">
              <a:lnSpc>
                <a:spcPct val="110000"/>
              </a:lnSpc>
              <a:spcAft>
                <a:spcPts val="15"/>
              </a:spcAft>
            </a:pPr>
            <a:r>
              <a:rPr lang="en-US" sz="2400" b="1" i="1" dirty="0">
                <a:solidFill>
                  <a:schemeClr val="bg1"/>
                </a:solidFill>
                <a:latin typeface="Calibri"/>
              </a:rPr>
              <a:t>Population of administrative verifications – finding level</a:t>
            </a:r>
            <a:endParaRPr lang="el-GR" sz="2400" b="1" i="1" dirty="0">
              <a:solidFill>
                <a:schemeClr val="bg1"/>
              </a:solidFill>
              <a:latin typeface="Calibri"/>
            </a:endParaRPr>
          </a:p>
        </p:txBody>
      </p:sp>
      <mc:AlternateContent xmlns:mc="http://schemas.openxmlformats.org/markup-compatibility/2006">
        <mc:Choice xmlns:cx2="http://schemas.microsoft.com/office/drawing/2015/10/21/chartex" xmlns="" Requires="cx2">
          <p:graphicFrame>
            <p:nvGraphicFramePr>
              <p:cNvPr id="4" name="Γράφημα 3">
                <a:extLst>
                  <a:ext uri="{FF2B5EF4-FFF2-40B4-BE49-F238E27FC236}">
                    <a16:creationId xmlns:a16="http://schemas.microsoft.com/office/drawing/2014/main" id="{76860A99-6E17-48E1-B964-E5E6A34B2C32}"/>
                  </a:ext>
                </a:extLst>
              </p:cNvPr>
              <p:cNvGraphicFramePr/>
              <p:nvPr>
                <p:extLst>
                  <p:ext uri="{D42A27DB-BD31-4B8C-83A1-F6EECF244321}">
                    <p14:modId xmlns:p14="http://schemas.microsoft.com/office/powerpoint/2010/main" val="279997199"/>
                  </p:ext>
                </p:extLst>
              </p:nvPr>
            </p:nvGraphicFramePr>
            <p:xfrm>
              <a:off x="1609534" y="1341192"/>
              <a:ext cx="9682048" cy="5378440"/>
            </p:xfrm>
            <a:graphic>
              <a:graphicData uri="http://schemas.microsoft.com/office/drawing/2014/chartex">
                <cx:chart xmlns:cx="http://schemas.microsoft.com/office/drawing/2014/chartex" xmlns:r="http://schemas.openxmlformats.org/officeDocument/2006/relationships" r:id="rId3"/>
              </a:graphicData>
            </a:graphic>
          </p:graphicFrame>
        </mc:Choice>
        <mc:Fallback>
          <p:pic>
            <p:nvPicPr>
              <p:cNvPr id="4" name="Γράφημα 3">
                <a:extLst>
                  <a:ext uri="{FF2B5EF4-FFF2-40B4-BE49-F238E27FC236}">
                    <a16:creationId xmlns:a16="http://schemas.microsoft.com/office/drawing/2014/main" id="{76860A99-6E17-48E1-B964-E5E6A34B2C32}"/>
                  </a:ext>
                </a:extLst>
              </p:cNvPr>
              <p:cNvPicPr>
                <a:picLocks noGrp="1" noRot="1" noChangeAspect="1" noMove="1" noResize="1" noEditPoints="1" noAdjustHandles="1" noChangeArrowheads="1" noChangeShapeType="1"/>
              </p:cNvPicPr>
              <p:nvPr/>
            </p:nvPicPr>
            <p:blipFill>
              <a:blip r:embed="rId4"/>
              <a:stretch>
                <a:fillRect/>
              </a:stretch>
            </p:blipFill>
            <p:spPr>
              <a:xfrm>
                <a:off x="1609534" y="1341192"/>
                <a:ext cx="9682048" cy="5378440"/>
              </a:xfrm>
              <a:prstGeom prst="rect">
                <a:avLst/>
              </a:prstGeom>
            </p:spPr>
          </p:pic>
        </mc:Fallback>
      </mc:AlternateContent>
    </p:spTree>
    <p:extLst>
      <p:ext uri="{BB962C8B-B14F-4D97-AF65-F5344CB8AC3E}">
        <p14:creationId xmlns:p14="http://schemas.microsoft.com/office/powerpoint/2010/main" val="8250834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αριθμού διαφάνειας 1">
            <a:extLst>
              <a:ext uri="{FF2B5EF4-FFF2-40B4-BE49-F238E27FC236}">
                <a16:creationId xmlns:a16="http://schemas.microsoft.com/office/drawing/2014/main" id="{B59E9C3D-BE9F-A778-F261-83F70601B293}"/>
              </a:ext>
            </a:extLst>
          </p:cNvPr>
          <p:cNvSpPr>
            <a:spLocks noGrp="1"/>
          </p:cNvSpPr>
          <p:nvPr>
            <p:ph type="sldNum" sz="quarter" idx="12"/>
          </p:nvPr>
        </p:nvSpPr>
        <p:spPr/>
        <p:txBody>
          <a:bodyPr/>
          <a:lstStyle/>
          <a:p>
            <a:fld id="{24658D2D-A5BE-4C43-BDB1-CC039F78E81D}" type="slidenum">
              <a:rPr lang="el-GR" smtClean="0"/>
              <a:t>6</a:t>
            </a:fld>
            <a:endParaRPr lang="el-GR" dirty="0"/>
          </a:p>
        </p:txBody>
      </p:sp>
      <p:pic>
        <p:nvPicPr>
          <p:cNvPr id="3" name="Εικόνα 2">
            <a:extLst>
              <a:ext uri="{FF2B5EF4-FFF2-40B4-BE49-F238E27FC236}">
                <a16:creationId xmlns:a16="http://schemas.microsoft.com/office/drawing/2014/main" id="{B1D5A63A-14CD-1DFD-7B39-81C0F746488B}"/>
              </a:ext>
            </a:extLst>
          </p:cNvPr>
          <p:cNvPicPr>
            <a:picLocks noChangeAspect="1"/>
          </p:cNvPicPr>
          <p:nvPr/>
        </p:nvPicPr>
        <p:blipFill>
          <a:blip r:embed="rId2"/>
          <a:stretch>
            <a:fillRect/>
          </a:stretch>
        </p:blipFill>
        <p:spPr>
          <a:xfrm>
            <a:off x="-21684" y="0"/>
            <a:ext cx="12210636" cy="731710"/>
          </a:xfrm>
          <a:prstGeom prst="rect">
            <a:avLst/>
          </a:prstGeom>
        </p:spPr>
      </p:pic>
      <p:sp>
        <p:nvSpPr>
          <p:cNvPr id="8" name="TextBox 7">
            <a:extLst>
              <a:ext uri="{FF2B5EF4-FFF2-40B4-BE49-F238E27FC236}">
                <a16:creationId xmlns:a16="http://schemas.microsoft.com/office/drawing/2014/main" id="{B27EA718-3C5E-9B3B-5A02-2AF6D1ACC15C}"/>
              </a:ext>
            </a:extLst>
          </p:cNvPr>
          <p:cNvSpPr txBox="1"/>
          <p:nvPr/>
        </p:nvSpPr>
        <p:spPr>
          <a:xfrm>
            <a:off x="1926152" y="862920"/>
            <a:ext cx="8122918" cy="478272"/>
          </a:xfrm>
          <a:prstGeom prst="rect">
            <a:avLst/>
          </a:prstGeom>
          <a:solidFill>
            <a:schemeClr val="tx2">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square">
            <a:spAutoFit/>
          </a:bodyPr>
          <a:lstStyle/>
          <a:p>
            <a:pPr marL="725805" indent="-6351" algn="ctr">
              <a:lnSpc>
                <a:spcPct val="110000"/>
              </a:lnSpc>
              <a:spcAft>
                <a:spcPts val="15"/>
              </a:spcAft>
            </a:pPr>
            <a:r>
              <a:rPr lang="en-US" sz="2400" b="1" i="1" dirty="0">
                <a:solidFill>
                  <a:schemeClr val="bg1"/>
                </a:solidFill>
                <a:latin typeface="Calibri"/>
              </a:rPr>
              <a:t>Population of administrative verifications – finding level</a:t>
            </a:r>
            <a:endParaRPr lang="el-GR" sz="2400" b="1" i="1" dirty="0">
              <a:solidFill>
                <a:schemeClr val="bg1"/>
              </a:solidFill>
              <a:latin typeface="Calibri"/>
            </a:endParaRPr>
          </a:p>
        </p:txBody>
      </p:sp>
      <p:graphicFrame>
        <p:nvGraphicFramePr>
          <p:cNvPr id="5" name="Γράφημα 4">
            <a:extLst>
              <a:ext uri="{FF2B5EF4-FFF2-40B4-BE49-F238E27FC236}">
                <a16:creationId xmlns:a16="http://schemas.microsoft.com/office/drawing/2014/main" id="{B40EF887-95D4-7BC6-5C1F-35C3B1027DBB}"/>
              </a:ext>
            </a:extLst>
          </p:cNvPr>
          <p:cNvGraphicFramePr>
            <a:graphicFrameLocks/>
          </p:cNvGraphicFramePr>
          <p:nvPr>
            <p:extLst>
              <p:ext uri="{D42A27DB-BD31-4B8C-83A1-F6EECF244321}">
                <p14:modId xmlns:p14="http://schemas.microsoft.com/office/powerpoint/2010/main" val="1444710429"/>
              </p:ext>
            </p:extLst>
          </p:nvPr>
        </p:nvGraphicFramePr>
        <p:xfrm>
          <a:off x="3491447" y="1348435"/>
          <a:ext cx="8697505" cy="538792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Πίνακας 6">
            <a:extLst>
              <a:ext uri="{FF2B5EF4-FFF2-40B4-BE49-F238E27FC236}">
                <a16:creationId xmlns:a16="http://schemas.microsoft.com/office/drawing/2014/main" id="{65571EE4-4684-DF9B-0902-56EC828E0BF3}"/>
              </a:ext>
            </a:extLst>
          </p:cNvPr>
          <p:cNvGraphicFramePr>
            <a:graphicFrameLocks noGrp="1"/>
          </p:cNvGraphicFramePr>
          <p:nvPr>
            <p:extLst>
              <p:ext uri="{D42A27DB-BD31-4B8C-83A1-F6EECF244321}">
                <p14:modId xmlns:p14="http://schemas.microsoft.com/office/powerpoint/2010/main" val="974442852"/>
              </p:ext>
            </p:extLst>
          </p:nvPr>
        </p:nvGraphicFramePr>
        <p:xfrm>
          <a:off x="721453" y="1326488"/>
          <a:ext cx="2769994" cy="5329205"/>
        </p:xfrm>
        <a:graphic>
          <a:graphicData uri="http://schemas.openxmlformats.org/drawingml/2006/table">
            <a:tbl>
              <a:tblPr>
                <a:tableStyleId>{5C22544A-7EE6-4342-B048-85BDC9FD1C3A}</a:tableStyleId>
              </a:tblPr>
              <a:tblGrid>
                <a:gridCol w="949940">
                  <a:extLst>
                    <a:ext uri="{9D8B030D-6E8A-4147-A177-3AD203B41FA5}">
                      <a16:colId xmlns:a16="http://schemas.microsoft.com/office/drawing/2014/main" val="1298446730"/>
                    </a:ext>
                  </a:extLst>
                </a:gridCol>
                <a:gridCol w="1820054">
                  <a:extLst>
                    <a:ext uri="{9D8B030D-6E8A-4147-A177-3AD203B41FA5}">
                      <a16:colId xmlns:a16="http://schemas.microsoft.com/office/drawing/2014/main" val="3683329259"/>
                    </a:ext>
                  </a:extLst>
                </a:gridCol>
              </a:tblGrid>
              <a:tr h="221340">
                <a:tc>
                  <a:txBody>
                    <a:bodyPr/>
                    <a:lstStyle/>
                    <a:p>
                      <a:pPr algn="ctr" fontAlgn="ctr"/>
                      <a:r>
                        <a:rPr lang="en-US" sz="1100" b="1" u="none" strike="noStrike" dirty="0">
                          <a:effectLst/>
                        </a:rPr>
                        <a:t>Finding code</a:t>
                      </a:r>
                      <a:endParaRPr lang="en-US" sz="1100" b="1" i="0" u="none" strike="noStrike" dirty="0">
                        <a:solidFill>
                          <a:srgbClr val="000000"/>
                        </a:solidFill>
                        <a:effectLst/>
                        <a:latin typeface="Calibri" panose="020F0502020204030204" pitchFamily="34" charset="0"/>
                      </a:endParaRPr>
                    </a:p>
                  </a:txBody>
                  <a:tcPr marL="6357" marR="6357" marT="6357" marB="0" anchor="ctr"/>
                </a:tc>
                <a:tc>
                  <a:txBody>
                    <a:bodyPr/>
                    <a:lstStyle/>
                    <a:p>
                      <a:pPr algn="ctr" fontAlgn="ctr"/>
                      <a:r>
                        <a:rPr lang="en-US" sz="1100" b="1" u="none" strike="noStrike" dirty="0">
                          <a:effectLst/>
                        </a:rPr>
                        <a:t>Finding description</a:t>
                      </a:r>
                      <a:endParaRPr lang="en-US" sz="1100" b="1" i="0" u="none" strike="noStrike" dirty="0">
                        <a:solidFill>
                          <a:srgbClr val="000000"/>
                        </a:solidFill>
                        <a:effectLst/>
                        <a:latin typeface="Calibri" panose="020F0502020204030204" pitchFamily="34" charset="0"/>
                      </a:endParaRPr>
                    </a:p>
                  </a:txBody>
                  <a:tcPr marL="6357" marR="6357" marT="6357" marB="0" anchor="ctr"/>
                </a:tc>
                <a:extLst>
                  <a:ext uri="{0D108BD9-81ED-4DB2-BD59-A6C34878D82A}">
                    <a16:rowId xmlns:a16="http://schemas.microsoft.com/office/drawing/2014/main" val="2944468937"/>
                  </a:ext>
                </a:extLst>
              </a:tr>
              <a:tr h="1324261">
                <a:tc>
                  <a:txBody>
                    <a:bodyPr/>
                    <a:lstStyle/>
                    <a:p>
                      <a:pPr algn="ctr" fontAlgn="ctr"/>
                      <a:r>
                        <a:rPr lang="el-GR" sz="1000" u="none" strike="noStrike">
                          <a:effectLst/>
                        </a:rPr>
                        <a:t>1_11</a:t>
                      </a:r>
                      <a:endParaRPr lang="el-GR" sz="1000" b="0" i="0" u="none" strike="noStrike">
                        <a:solidFill>
                          <a:srgbClr val="000000"/>
                        </a:solidFill>
                        <a:effectLst/>
                        <a:latin typeface="Calibri" panose="020F0502020204030204" pitchFamily="34" charset="0"/>
                      </a:endParaRPr>
                    </a:p>
                  </a:txBody>
                  <a:tcPr marL="6357" marR="6357" marT="6357" marB="0" anchor="ctr"/>
                </a:tc>
                <a:tc>
                  <a:txBody>
                    <a:bodyPr/>
                    <a:lstStyle/>
                    <a:p>
                      <a:pPr algn="ctr" fontAlgn="ctr"/>
                      <a:r>
                        <a:rPr lang="en-US" sz="1000" u="none" strike="noStrike" dirty="0">
                          <a:effectLst/>
                        </a:rPr>
                        <a:t>Use of criteria for exclusion, selection, award or conditions for performance of contracts or technical specifications that are not discriminatory in the sense of 1.10 but still restrict access for economic operators</a:t>
                      </a:r>
                      <a:endParaRPr lang="en-US" sz="1000" b="0" i="0" u="none" strike="noStrike" dirty="0">
                        <a:solidFill>
                          <a:srgbClr val="000000"/>
                        </a:solidFill>
                        <a:effectLst/>
                        <a:latin typeface="Calibri" panose="020F0502020204030204" pitchFamily="34" charset="0"/>
                      </a:endParaRPr>
                    </a:p>
                  </a:txBody>
                  <a:tcPr marL="6357" marR="6357" marT="6357" marB="0" anchor="ctr"/>
                </a:tc>
                <a:extLst>
                  <a:ext uri="{0D108BD9-81ED-4DB2-BD59-A6C34878D82A}">
                    <a16:rowId xmlns:a16="http://schemas.microsoft.com/office/drawing/2014/main" val="3591558542"/>
                  </a:ext>
                </a:extLst>
              </a:tr>
              <a:tr h="189180">
                <a:tc>
                  <a:txBody>
                    <a:bodyPr/>
                    <a:lstStyle/>
                    <a:p>
                      <a:pPr algn="ctr" fontAlgn="ctr"/>
                      <a:r>
                        <a:rPr lang="el-GR" sz="1000" u="none" strike="noStrike">
                          <a:effectLst/>
                        </a:rPr>
                        <a:t>1_24</a:t>
                      </a:r>
                      <a:endParaRPr lang="el-GR" sz="1000" b="0" i="0" u="none" strike="noStrike">
                        <a:solidFill>
                          <a:srgbClr val="000000"/>
                        </a:solidFill>
                        <a:effectLst/>
                        <a:latin typeface="Calibri" panose="020F0502020204030204" pitchFamily="34" charset="0"/>
                      </a:endParaRPr>
                    </a:p>
                  </a:txBody>
                  <a:tcPr marL="6357" marR="6357" marT="6357" marB="0" anchor="ctr"/>
                </a:tc>
                <a:tc>
                  <a:txBody>
                    <a:bodyPr/>
                    <a:lstStyle/>
                    <a:p>
                      <a:pPr algn="ctr" fontAlgn="ctr"/>
                      <a:r>
                        <a:rPr lang="en-US" sz="1000" u="none" strike="noStrike">
                          <a:effectLst/>
                        </a:rPr>
                        <a:t>Others </a:t>
                      </a:r>
                      <a:endParaRPr lang="en-US" sz="1000" b="0" i="0" u="none" strike="noStrike">
                        <a:solidFill>
                          <a:srgbClr val="000000"/>
                        </a:solidFill>
                        <a:effectLst/>
                        <a:latin typeface="Calibri" panose="020F0502020204030204" pitchFamily="34" charset="0"/>
                      </a:endParaRPr>
                    </a:p>
                  </a:txBody>
                  <a:tcPr marL="6357" marR="6357" marT="6357" marB="0" anchor="ctr"/>
                </a:tc>
                <a:extLst>
                  <a:ext uri="{0D108BD9-81ED-4DB2-BD59-A6C34878D82A}">
                    <a16:rowId xmlns:a16="http://schemas.microsoft.com/office/drawing/2014/main" val="2600525668"/>
                  </a:ext>
                </a:extLst>
              </a:tr>
              <a:tr h="378360">
                <a:tc>
                  <a:txBody>
                    <a:bodyPr/>
                    <a:lstStyle/>
                    <a:p>
                      <a:pPr algn="ctr" fontAlgn="ctr"/>
                      <a:r>
                        <a:rPr lang="el-GR" sz="1000" u="none" strike="noStrike">
                          <a:effectLst/>
                        </a:rPr>
                        <a:t>5_1</a:t>
                      </a:r>
                      <a:endParaRPr lang="el-GR" sz="1000" b="0" i="0" u="none" strike="noStrike">
                        <a:solidFill>
                          <a:srgbClr val="000000"/>
                        </a:solidFill>
                        <a:effectLst/>
                        <a:latin typeface="Calibri" panose="020F0502020204030204" pitchFamily="34" charset="0"/>
                      </a:endParaRPr>
                    </a:p>
                  </a:txBody>
                  <a:tcPr marL="6357" marR="6357" marT="6357" marB="0" anchor="ctr"/>
                </a:tc>
                <a:tc>
                  <a:txBody>
                    <a:bodyPr/>
                    <a:lstStyle/>
                    <a:p>
                      <a:pPr algn="ctr" fontAlgn="ctr"/>
                      <a:r>
                        <a:rPr lang="en-US" sz="1000" u="none" strike="noStrike">
                          <a:effectLst/>
                        </a:rPr>
                        <a:t>Missing or incorrect supporting information or documentation</a:t>
                      </a:r>
                      <a:endParaRPr lang="en-US" sz="1000" b="0" i="0" u="none" strike="noStrike">
                        <a:solidFill>
                          <a:srgbClr val="000000"/>
                        </a:solidFill>
                        <a:effectLst/>
                        <a:latin typeface="Calibri" panose="020F0502020204030204" pitchFamily="34" charset="0"/>
                      </a:endParaRPr>
                    </a:p>
                  </a:txBody>
                  <a:tcPr marL="6357" marR="6357" marT="6357" marB="0" anchor="ctr"/>
                </a:tc>
                <a:extLst>
                  <a:ext uri="{0D108BD9-81ED-4DB2-BD59-A6C34878D82A}">
                    <a16:rowId xmlns:a16="http://schemas.microsoft.com/office/drawing/2014/main" val="3718123746"/>
                  </a:ext>
                </a:extLst>
              </a:tr>
              <a:tr h="378360">
                <a:tc>
                  <a:txBody>
                    <a:bodyPr/>
                    <a:lstStyle/>
                    <a:p>
                      <a:pPr algn="ctr" fontAlgn="ctr"/>
                      <a:r>
                        <a:rPr lang="el-GR" sz="1000" u="none" strike="noStrike">
                          <a:effectLst/>
                        </a:rPr>
                        <a:t>7_1</a:t>
                      </a:r>
                      <a:endParaRPr lang="el-GR" sz="1000" b="0" i="0" u="none" strike="noStrike">
                        <a:solidFill>
                          <a:srgbClr val="000000"/>
                        </a:solidFill>
                        <a:effectLst/>
                        <a:latin typeface="Calibri" panose="020F0502020204030204" pitchFamily="34" charset="0"/>
                      </a:endParaRPr>
                    </a:p>
                  </a:txBody>
                  <a:tcPr marL="6357" marR="6357" marT="6357" marB="0" anchor="ctr"/>
                </a:tc>
                <a:tc>
                  <a:txBody>
                    <a:bodyPr/>
                    <a:lstStyle/>
                    <a:p>
                      <a:pPr algn="ctr" fontAlgn="ctr"/>
                      <a:r>
                        <a:rPr lang="en-US" sz="1000" u="none" strike="noStrike">
                          <a:effectLst/>
                        </a:rPr>
                        <a:t>Accounting and calculation errors at project level</a:t>
                      </a:r>
                      <a:endParaRPr lang="en-US" sz="1000" b="0" i="0" u="none" strike="noStrike">
                        <a:solidFill>
                          <a:srgbClr val="000000"/>
                        </a:solidFill>
                        <a:effectLst/>
                        <a:latin typeface="Calibri" panose="020F0502020204030204" pitchFamily="34" charset="0"/>
                      </a:endParaRPr>
                    </a:p>
                  </a:txBody>
                  <a:tcPr marL="6357" marR="6357" marT="6357" marB="0" anchor="ctr"/>
                </a:tc>
                <a:extLst>
                  <a:ext uri="{0D108BD9-81ED-4DB2-BD59-A6C34878D82A}">
                    <a16:rowId xmlns:a16="http://schemas.microsoft.com/office/drawing/2014/main" val="4147275635"/>
                  </a:ext>
                </a:extLst>
              </a:tr>
              <a:tr h="756721">
                <a:tc>
                  <a:txBody>
                    <a:bodyPr/>
                    <a:lstStyle/>
                    <a:p>
                      <a:pPr algn="ctr" fontAlgn="ctr"/>
                      <a:r>
                        <a:rPr lang="el-GR" sz="1000" u="none" strike="noStrike">
                          <a:effectLst/>
                        </a:rPr>
                        <a:t>8_9_1</a:t>
                      </a:r>
                      <a:endParaRPr lang="el-GR" sz="1000" b="0" i="0" u="none" strike="noStrike">
                        <a:solidFill>
                          <a:srgbClr val="000000"/>
                        </a:solidFill>
                        <a:effectLst/>
                        <a:latin typeface="Calibri" panose="020F0502020204030204" pitchFamily="34" charset="0"/>
                      </a:endParaRPr>
                    </a:p>
                  </a:txBody>
                  <a:tcPr marL="6357" marR="6357" marT="6357" marB="0" anchor="ctr"/>
                </a:tc>
                <a:tc>
                  <a:txBody>
                    <a:bodyPr/>
                    <a:lstStyle/>
                    <a:p>
                      <a:pPr algn="ctr" fontAlgn="ctr"/>
                      <a:r>
                        <a:rPr lang="en-US" sz="1000" u="none" strike="noStrike">
                          <a:effectLst/>
                        </a:rPr>
                        <a:t>Other ineligible of expenditure (non-compliance with national eligibility rules) related to staff cost</a:t>
                      </a:r>
                      <a:endParaRPr lang="en-US" sz="1000" b="0" i="0" u="none" strike="noStrike">
                        <a:solidFill>
                          <a:srgbClr val="000000"/>
                        </a:solidFill>
                        <a:effectLst/>
                        <a:latin typeface="Calibri" panose="020F0502020204030204" pitchFamily="34" charset="0"/>
                      </a:endParaRPr>
                    </a:p>
                  </a:txBody>
                  <a:tcPr marL="6357" marR="6357" marT="6357" marB="0" anchor="ctr"/>
                </a:tc>
                <a:extLst>
                  <a:ext uri="{0D108BD9-81ED-4DB2-BD59-A6C34878D82A}">
                    <a16:rowId xmlns:a16="http://schemas.microsoft.com/office/drawing/2014/main" val="3379611922"/>
                  </a:ext>
                </a:extLst>
              </a:tr>
              <a:tr h="756721">
                <a:tc>
                  <a:txBody>
                    <a:bodyPr/>
                    <a:lstStyle/>
                    <a:p>
                      <a:pPr algn="ctr" fontAlgn="ctr"/>
                      <a:r>
                        <a:rPr lang="el-GR" sz="1000" u="none" strike="noStrike">
                          <a:effectLst/>
                        </a:rPr>
                        <a:t>8_9_2</a:t>
                      </a:r>
                      <a:endParaRPr lang="el-GR" sz="1000" b="0" i="0" u="none" strike="noStrike">
                        <a:solidFill>
                          <a:srgbClr val="000000"/>
                        </a:solidFill>
                        <a:effectLst/>
                        <a:latin typeface="Calibri" panose="020F0502020204030204" pitchFamily="34" charset="0"/>
                      </a:endParaRPr>
                    </a:p>
                  </a:txBody>
                  <a:tcPr marL="6357" marR="6357" marT="6357" marB="0" anchor="ctr"/>
                </a:tc>
                <a:tc>
                  <a:txBody>
                    <a:bodyPr/>
                    <a:lstStyle/>
                    <a:p>
                      <a:pPr algn="ctr" fontAlgn="ctr"/>
                      <a:r>
                        <a:rPr lang="en-US" sz="1000" u="none" strike="noStrike">
                          <a:effectLst/>
                        </a:rPr>
                        <a:t>Other ineligible of expenditure (non-compliance with national eligibility rules) related to travel &amp; accommodation</a:t>
                      </a:r>
                      <a:endParaRPr lang="en-US" sz="1000" b="0" i="0" u="none" strike="noStrike">
                        <a:solidFill>
                          <a:srgbClr val="000000"/>
                        </a:solidFill>
                        <a:effectLst/>
                        <a:latin typeface="Calibri" panose="020F0502020204030204" pitchFamily="34" charset="0"/>
                      </a:endParaRPr>
                    </a:p>
                  </a:txBody>
                  <a:tcPr marL="6357" marR="6357" marT="6357" marB="0" anchor="ctr"/>
                </a:tc>
                <a:extLst>
                  <a:ext uri="{0D108BD9-81ED-4DB2-BD59-A6C34878D82A}">
                    <a16:rowId xmlns:a16="http://schemas.microsoft.com/office/drawing/2014/main" val="2021435704"/>
                  </a:ext>
                </a:extLst>
              </a:tr>
              <a:tr h="756721">
                <a:tc>
                  <a:txBody>
                    <a:bodyPr/>
                    <a:lstStyle/>
                    <a:p>
                      <a:pPr algn="ctr" fontAlgn="ctr"/>
                      <a:r>
                        <a:rPr lang="el-GR" sz="1000" u="none" strike="noStrike">
                          <a:effectLst/>
                        </a:rPr>
                        <a:t>8_9_8</a:t>
                      </a:r>
                      <a:endParaRPr lang="el-GR" sz="1000" b="0" i="0" u="none" strike="noStrike">
                        <a:solidFill>
                          <a:srgbClr val="000000"/>
                        </a:solidFill>
                        <a:effectLst/>
                        <a:latin typeface="Calibri" panose="020F0502020204030204" pitchFamily="34" charset="0"/>
                      </a:endParaRPr>
                    </a:p>
                  </a:txBody>
                  <a:tcPr marL="6357" marR="6357" marT="6357" marB="0" anchor="ctr"/>
                </a:tc>
                <a:tc>
                  <a:txBody>
                    <a:bodyPr/>
                    <a:lstStyle/>
                    <a:p>
                      <a:pPr algn="ctr" fontAlgn="ctr"/>
                      <a:r>
                        <a:rPr lang="en-US" sz="1000" u="none" strike="noStrike">
                          <a:effectLst/>
                        </a:rPr>
                        <a:t>Other ineligible of expenditure (non-compliance with national eligibility rules) related to excess budget</a:t>
                      </a:r>
                      <a:endParaRPr lang="en-US" sz="1000" b="0" i="0" u="none" strike="noStrike">
                        <a:solidFill>
                          <a:srgbClr val="000000"/>
                        </a:solidFill>
                        <a:effectLst/>
                        <a:latin typeface="Calibri" panose="020F0502020204030204" pitchFamily="34" charset="0"/>
                      </a:endParaRPr>
                    </a:p>
                  </a:txBody>
                  <a:tcPr marL="6357" marR="6357" marT="6357" marB="0" anchor="ctr"/>
                </a:tc>
                <a:extLst>
                  <a:ext uri="{0D108BD9-81ED-4DB2-BD59-A6C34878D82A}">
                    <a16:rowId xmlns:a16="http://schemas.microsoft.com/office/drawing/2014/main" val="2899336623"/>
                  </a:ext>
                </a:extLst>
              </a:tr>
              <a:tr h="567541">
                <a:tc>
                  <a:txBody>
                    <a:bodyPr/>
                    <a:lstStyle/>
                    <a:p>
                      <a:pPr algn="ctr" fontAlgn="ctr"/>
                      <a:r>
                        <a:rPr lang="el-GR" sz="1000" u="none" strike="noStrike" dirty="0">
                          <a:effectLst/>
                        </a:rPr>
                        <a:t>8_9_9</a:t>
                      </a:r>
                      <a:endParaRPr lang="el-GR" sz="1000" b="0" i="0" u="none" strike="noStrike" dirty="0">
                        <a:solidFill>
                          <a:srgbClr val="000000"/>
                        </a:solidFill>
                        <a:effectLst/>
                        <a:latin typeface="Calibri" panose="020F0502020204030204" pitchFamily="34" charset="0"/>
                      </a:endParaRPr>
                    </a:p>
                  </a:txBody>
                  <a:tcPr marL="6357" marR="6357" marT="6357" marB="0" anchor="ctr"/>
                </a:tc>
                <a:tc>
                  <a:txBody>
                    <a:bodyPr/>
                    <a:lstStyle/>
                    <a:p>
                      <a:pPr algn="ctr" fontAlgn="ctr"/>
                      <a:r>
                        <a:rPr lang="en-US" sz="1000" u="none" strike="noStrike" dirty="0">
                          <a:effectLst/>
                        </a:rPr>
                        <a:t>Other ineligible of expenditure (non-compliance with national eligibility rules</a:t>
                      </a:r>
                      <a:endParaRPr lang="en-US" sz="1000" b="0" i="0" u="none" strike="noStrike" dirty="0">
                        <a:solidFill>
                          <a:srgbClr val="000000"/>
                        </a:solidFill>
                        <a:effectLst/>
                        <a:latin typeface="Calibri" panose="020F0502020204030204" pitchFamily="34" charset="0"/>
                      </a:endParaRPr>
                    </a:p>
                  </a:txBody>
                  <a:tcPr marL="6357" marR="6357" marT="6357" marB="0" anchor="ctr"/>
                </a:tc>
                <a:extLst>
                  <a:ext uri="{0D108BD9-81ED-4DB2-BD59-A6C34878D82A}">
                    <a16:rowId xmlns:a16="http://schemas.microsoft.com/office/drawing/2014/main" val="4120060926"/>
                  </a:ext>
                </a:extLst>
              </a:tr>
            </a:tbl>
          </a:graphicData>
        </a:graphic>
      </p:graphicFrame>
    </p:spTree>
    <p:extLst>
      <p:ext uri="{BB962C8B-B14F-4D97-AF65-F5344CB8AC3E}">
        <p14:creationId xmlns:p14="http://schemas.microsoft.com/office/powerpoint/2010/main" val="32168757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αριθμού διαφάνειας 1">
            <a:extLst>
              <a:ext uri="{FF2B5EF4-FFF2-40B4-BE49-F238E27FC236}">
                <a16:creationId xmlns:a16="http://schemas.microsoft.com/office/drawing/2014/main" id="{B59E9C3D-BE9F-A778-F261-83F70601B293}"/>
              </a:ext>
            </a:extLst>
          </p:cNvPr>
          <p:cNvSpPr>
            <a:spLocks noGrp="1"/>
          </p:cNvSpPr>
          <p:nvPr>
            <p:ph type="sldNum" sz="quarter" idx="12"/>
          </p:nvPr>
        </p:nvSpPr>
        <p:spPr/>
        <p:txBody>
          <a:bodyPr/>
          <a:lstStyle/>
          <a:p>
            <a:fld id="{24658D2D-A5BE-4C43-BDB1-CC039F78E81D}" type="slidenum">
              <a:rPr lang="el-GR" smtClean="0"/>
              <a:t>7</a:t>
            </a:fld>
            <a:endParaRPr lang="el-GR" dirty="0"/>
          </a:p>
        </p:txBody>
      </p:sp>
      <p:pic>
        <p:nvPicPr>
          <p:cNvPr id="3" name="Εικόνα 2">
            <a:extLst>
              <a:ext uri="{FF2B5EF4-FFF2-40B4-BE49-F238E27FC236}">
                <a16:creationId xmlns:a16="http://schemas.microsoft.com/office/drawing/2014/main" id="{B1D5A63A-14CD-1DFD-7B39-81C0F746488B}"/>
              </a:ext>
            </a:extLst>
          </p:cNvPr>
          <p:cNvPicPr>
            <a:picLocks noChangeAspect="1"/>
          </p:cNvPicPr>
          <p:nvPr/>
        </p:nvPicPr>
        <p:blipFill>
          <a:blip r:embed="rId2"/>
          <a:stretch>
            <a:fillRect/>
          </a:stretch>
        </p:blipFill>
        <p:spPr>
          <a:xfrm>
            <a:off x="-21684" y="0"/>
            <a:ext cx="12210636" cy="731710"/>
          </a:xfrm>
          <a:prstGeom prst="rect">
            <a:avLst/>
          </a:prstGeom>
        </p:spPr>
      </p:pic>
      <p:graphicFrame>
        <p:nvGraphicFramePr>
          <p:cNvPr id="4" name="Γράφημα 3">
            <a:extLst>
              <a:ext uri="{FF2B5EF4-FFF2-40B4-BE49-F238E27FC236}">
                <a16:creationId xmlns:a16="http://schemas.microsoft.com/office/drawing/2014/main" id="{825F4570-29B7-8E3F-46DF-73E607B20372}"/>
              </a:ext>
            </a:extLst>
          </p:cNvPr>
          <p:cNvGraphicFramePr>
            <a:graphicFrameLocks/>
          </p:cNvGraphicFramePr>
          <p:nvPr>
            <p:extLst>
              <p:ext uri="{D42A27DB-BD31-4B8C-83A1-F6EECF244321}">
                <p14:modId xmlns:p14="http://schemas.microsoft.com/office/powerpoint/2010/main" val="991432545"/>
              </p:ext>
            </p:extLst>
          </p:nvPr>
        </p:nvGraphicFramePr>
        <p:xfrm>
          <a:off x="3053592" y="1287231"/>
          <a:ext cx="9135359" cy="5465908"/>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a:extLst>
              <a:ext uri="{FF2B5EF4-FFF2-40B4-BE49-F238E27FC236}">
                <a16:creationId xmlns:a16="http://schemas.microsoft.com/office/drawing/2014/main" id="{7F9E5761-D139-60F3-50BB-601854CF1180}"/>
              </a:ext>
            </a:extLst>
          </p:cNvPr>
          <p:cNvSpPr txBox="1"/>
          <p:nvPr/>
        </p:nvSpPr>
        <p:spPr>
          <a:xfrm>
            <a:off x="5230291" y="1449770"/>
            <a:ext cx="5838737" cy="349583"/>
          </a:xfrm>
          <a:prstGeom prst="rect">
            <a:avLst/>
          </a:prstGeom>
          <a:solidFill>
            <a:schemeClr val="bg1">
              <a:lumMod val="75000"/>
            </a:schemeClr>
          </a:solidFill>
          <a:ln w="3175">
            <a:solidFill>
              <a:schemeClr val="tx1"/>
            </a:solidFill>
          </a:ln>
        </p:spPr>
        <p:style>
          <a:lnRef idx="0">
            <a:scrgbClr r="0" g="0" b="0"/>
          </a:lnRef>
          <a:fillRef idx="0">
            <a:scrgbClr r="0" g="0" b="0"/>
          </a:fillRef>
          <a:effectRef idx="0">
            <a:scrgbClr r="0" g="0" b="0"/>
          </a:effectRef>
          <a:fontRef idx="minor">
            <a:schemeClr val="lt1"/>
          </a:fontRef>
        </p:style>
        <p:txBody>
          <a:bodyPr wrap="square">
            <a:spAutoFit/>
          </a:bodyPr>
          <a:lstStyle/>
          <a:p>
            <a:pPr marL="725805" indent="-6351">
              <a:lnSpc>
                <a:spcPct val="110000"/>
              </a:lnSpc>
              <a:spcAft>
                <a:spcPts val="15"/>
              </a:spcAft>
            </a:pPr>
            <a:r>
              <a:rPr lang="en-US" sz="1600" b="1" dirty="0">
                <a:solidFill>
                  <a:schemeClr val="tx1"/>
                </a:solidFill>
                <a:latin typeface="Calibri"/>
              </a:rPr>
              <a:t>Non eligible amount vs type of finding – all countries</a:t>
            </a:r>
            <a:endParaRPr lang="el-GR" sz="1600" b="1" dirty="0">
              <a:solidFill>
                <a:schemeClr val="tx1"/>
              </a:solidFill>
              <a:latin typeface="Calibri"/>
            </a:endParaRPr>
          </a:p>
        </p:txBody>
      </p:sp>
      <p:graphicFrame>
        <p:nvGraphicFramePr>
          <p:cNvPr id="6" name="Πίνακας 5">
            <a:extLst>
              <a:ext uri="{FF2B5EF4-FFF2-40B4-BE49-F238E27FC236}">
                <a16:creationId xmlns:a16="http://schemas.microsoft.com/office/drawing/2014/main" id="{AE8220C7-A221-E996-2AD2-AF8CF7F0625A}"/>
              </a:ext>
            </a:extLst>
          </p:cNvPr>
          <p:cNvGraphicFramePr>
            <a:graphicFrameLocks noGrp="1"/>
          </p:cNvGraphicFramePr>
          <p:nvPr>
            <p:extLst>
              <p:ext uri="{D42A27DB-BD31-4B8C-83A1-F6EECF244321}">
                <p14:modId xmlns:p14="http://schemas.microsoft.com/office/powerpoint/2010/main" val="1934638035"/>
              </p:ext>
            </p:extLst>
          </p:nvPr>
        </p:nvGraphicFramePr>
        <p:xfrm>
          <a:off x="696287" y="1287020"/>
          <a:ext cx="2357305" cy="5540407"/>
        </p:xfrm>
        <a:graphic>
          <a:graphicData uri="http://schemas.openxmlformats.org/drawingml/2006/table">
            <a:tbl>
              <a:tblPr>
                <a:tableStyleId>{5C22544A-7EE6-4342-B048-85BDC9FD1C3A}</a:tableStyleId>
              </a:tblPr>
              <a:tblGrid>
                <a:gridCol w="706309">
                  <a:extLst>
                    <a:ext uri="{9D8B030D-6E8A-4147-A177-3AD203B41FA5}">
                      <a16:colId xmlns:a16="http://schemas.microsoft.com/office/drawing/2014/main" val="1620606464"/>
                    </a:ext>
                  </a:extLst>
                </a:gridCol>
                <a:gridCol w="1650996">
                  <a:extLst>
                    <a:ext uri="{9D8B030D-6E8A-4147-A177-3AD203B41FA5}">
                      <a16:colId xmlns:a16="http://schemas.microsoft.com/office/drawing/2014/main" val="4036249359"/>
                    </a:ext>
                  </a:extLst>
                </a:gridCol>
              </a:tblGrid>
              <a:tr h="328130">
                <a:tc>
                  <a:txBody>
                    <a:bodyPr/>
                    <a:lstStyle/>
                    <a:p>
                      <a:pPr algn="ctr" fontAlgn="ctr"/>
                      <a:r>
                        <a:rPr lang="en-US" sz="1100" b="1" u="none" strike="noStrike" dirty="0">
                          <a:effectLst/>
                        </a:rPr>
                        <a:t>Finding code</a:t>
                      </a:r>
                      <a:endParaRPr lang="en-US" sz="1100" b="1" i="0" u="none" strike="noStrike" dirty="0">
                        <a:solidFill>
                          <a:srgbClr val="000000"/>
                        </a:solidFill>
                        <a:effectLst/>
                        <a:latin typeface="Calibri" panose="020F0502020204030204" pitchFamily="34" charset="0"/>
                      </a:endParaRPr>
                    </a:p>
                  </a:txBody>
                  <a:tcPr marL="5935" marR="5935" marT="5935" marB="0" anchor="ctr"/>
                </a:tc>
                <a:tc>
                  <a:txBody>
                    <a:bodyPr/>
                    <a:lstStyle/>
                    <a:p>
                      <a:pPr algn="ctr" fontAlgn="ctr"/>
                      <a:r>
                        <a:rPr lang="en-US" sz="1100" b="1" u="none" strike="noStrike" dirty="0">
                          <a:effectLst/>
                        </a:rPr>
                        <a:t>Finding description</a:t>
                      </a:r>
                      <a:endParaRPr lang="en-US" sz="1100" b="1" i="0" u="none" strike="noStrike" dirty="0">
                        <a:solidFill>
                          <a:srgbClr val="000000"/>
                        </a:solidFill>
                        <a:effectLst/>
                        <a:latin typeface="Calibri" panose="020F0502020204030204" pitchFamily="34" charset="0"/>
                      </a:endParaRPr>
                    </a:p>
                  </a:txBody>
                  <a:tcPr marL="5935" marR="5935" marT="5935" marB="0" anchor="ctr"/>
                </a:tc>
                <a:extLst>
                  <a:ext uri="{0D108BD9-81ED-4DB2-BD59-A6C34878D82A}">
                    <a16:rowId xmlns:a16="http://schemas.microsoft.com/office/drawing/2014/main" val="2067983568"/>
                  </a:ext>
                </a:extLst>
              </a:tr>
              <a:tr h="1178152">
                <a:tc>
                  <a:txBody>
                    <a:bodyPr/>
                    <a:lstStyle/>
                    <a:p>
                      <a:pPr algn="ctr" fontAlgn="ctr"/>
                      <a:r>
                        <a:rPr lang="el-GR" sz="1000" u="none" strike="noStrike">
                          <a:effectLst/>
                        </a:rPr>
                        <a:t>1_10</a:t>
                      </a:r>
                      <a:endParaRPr lang="el-GR" sz="1000" b="0" i="0" u="none" strike="noStrike">
                        <a:solidFill>
                          <a:srgbClr val="000000"/>
                        </a:solidFill>
                        <a:effectLst/>
                        <a:latin typeface="Calibri" panose="020F0502020204030204" pitchFamily="34" charset="0"/>
                      </a:endParaRPr>
                    </a:p>
                  </a:txBody>
                  <a:tcPr marL="5935" marR="5935" marT="5935" marB="0" anchor="ctr"/>
                </a:tc>
                <a:tc>
                  <a:txBody>
                    <a:bodyPr/>
                    <a:lstStyle/>
                    <a:p>
                      <a:pPr algn="ctr" fontAlgn="ctr"/>
                      <a:r>
                        <a:rPr lang="en-US" sz="1000" u="none" strike="noStrike" dirty="0">
                          <a:effectLst/>
                        </a:rPr>
                        <a:t>Use of - criteria for exclusion, selection, award or - conditions for performance of contracts or- technical specifications that are discriminatory on the basis of unjustified national, regional or local preferences</a:t>
                      </a:r>
                      <a:endParaRPr lang="en-US" sz="1000" b="0" i="0" u="none" strike="noStrike" dirty="0">
                        <a:solidFill>
                          <a:srgbClr val="000000"/>
                        </a:solidFill>
                        <a:effectLst/>
                        <a:latin typeface="Calibri" panose="020F0502020204030204" pitchFamily="34" charset="0"/>
                      </a:endParaRPr>
                    </a:p>
                  </a:txBody>
                  <a:tcPr marL="5935" marR="5935" marT="5935" marB="0" anchor="ctr"/>
                </a:tc>
                <a:extLst>
                  <a:ext uri="{0D108BD9-81ED-4DB2-BD59-A6C34878D82A}">
                    <a16:rowId xmlns:a16="http://schemas.microsoft.com/office/drawing/2014/main" val="2074337095"/>
                  </a:ext>
                </a:extLst>
              </a:tr>
              <a:tr h="1196029">
                <a:tc>
                  <a:txBody>
                    <a:bodyPr/>
                    <a:lstStyle/>
                    <a:p>
                      <a:pPr algn="ctr" fontAlgn="ctr"/>
                      <a:r>
                        <a:rPr lang="el-GR" sz="1000" u="none" strike="noStrike">
                          <a:effectLst/>
                        </a:rPr>
                        <a:t>1_11</a:t>
                      </a:r>
                      <a:endParaRPr lang="el-GR" sz="1000" b="0" i="0" u="none" strike="noStrike">
                        <a:solidFill>
                          <a:srgbClr val="000000"/>
                        </a:solidFill>
                        <a:effectLst/>
                        <a:latin typeface="Calibri" panose="020F0502020204030204" pitchFamily="34" charset="0"/>
                      </a:endParaRPr>
                    </a:p>
                  </a:txBody>
                  <a:tcPr marL="5935" marR="5935" marT="5935" marB="0" anchor="ctr"/>
                </a:tc>
                <a:tc>
                  <a:txBody>
                    <a:bodyPr/>
                    <a:lstStyle/>
                    <a:p>
                      <a:pPr algn="ctr" fontAlgn="ctr"/>
                      <a:r>
                        <a:rPr lang="en-US" sz="1000" u="none" strike="noStrike">
                          <a:effectLst/>
                        </a:rPr>
                        <a:t>Use of criteria for exclusion, selection, award or conditions for performance of contracts or technical specifications that are not discriminatory in the sense of 1.10 but still restrict access for economic operators</a:t>
                      </a:r>
                      <a:endParaRPr lang="en-US" sz="1000" b="0" i="0" u="none" strike="noStrike">
                        <a:solidFill>
                          <a:srgbClr val="000000"/>
                        </a:solidFill>
                        <a:effectLst/>
                        <a:latin typeface="Calibri" panose="020F0502020204030204" pitchFamily="34" charset="0"/>
                      </a:endParaRPr>
                    </a:p>
                  </a:txBody>
                  <a:tcPr marL="5935" marR="5935" marT="5935" marB="0" anchor="ctr"/>
                </a:tc>
                <a:extLst>
                  <a:ext uri="{0D108BD9-81ED-4DB2-BD59-A6C34878D82A}">
                    <a16:rowId xmlns:a16="http://schemas.microsoft.com/office/drawing/2014/main" val="3541018502"/>
                  </a:ext>
                </a:extLst>
              </a:tr>
              <a:tr h="666750">
                <a:tc>
                  <a:txBody>
                    <a:bodyPr/>
                    <a:lstStyle/>
                    <a:p>
                      <a:pPr algn="ctr" fontAlgn="ctr"/>
                      <a:r>
                        <a:rPr lang="el-GR" sz="1000" u="none" strike="noStrike">
                          <a:effectLst/>
                        </a:rPr>
                        <a:t>1_14</a:t>
                      </a:r>
                      <a:endParaRPr lang="el-GR" sz="1000" b="0" i="0" u="none" strike="noStrike">
                        <a:solidFill>
                          <a:srgbClr val="000000"/>
                        </a:solidFill>
                        <a:effectLst/>
                        <a:latin typeface="Calibri" panose="020F0502020204030204" pitchFamily="34" charset="0"/>
                      </a:endParaRPr>
                    </a:p>
                  </a:txBody>
                  <a:tcPr marL="5935" marR="5935" marT="5935" marB="0" anchor="ctr"/>
                </a:tc>
                <a:tc>
                  <a:txBody>
                    <a:bodyPr/>
                    <a:lstStyle/>
                    <a:p>
                      <a:pPr algn="ctr" fontAlgn="ctr"/>
                      <a:r>
                        <a:rPr lang="en-US" sz="1000" u="none" strike="noStrike" dirty="0">
                          <a:effectLst/>
                        </a:rPr>
                        <a:t>Selection criteria (or technical specifications) were modified after opening of tenders or were incorrectly applied.</a:t>
                      </a:r>
                      <a:endParaRPr lang="en-US" sz="1000" b="0" i="0" u="none" strike="noStrike" dirty="0">
                        <a:solidFill>
                          <a:srgbClr val="000000"/>
                        </a:solidFill>
                        <a:effectLst/>
                        <a:latin typeface="Calibri" panose="020F0502020204030204" pitchFamily="34" charset="0"/>
                      </a:endParaRPr>
                    </a:p>
                  </a:txBody>
                  <a:tcPr marL="5935" marR="5935" marT="5935" marB="0" anchor="ctr"/>
                </a:tc>
                <a:extLst>
                  <a:ext uri="{0D108BD9-81ED-4DB2-BD59-A6C34878D82A}">
                    <a16:rowId xmlns:a16="http://schemas.microsoft.com/office/drawing/2014/main" val="1503575768"/>
                  </a:ext>
                </a:extLst>
              </a:tr>
              <a:tr h="591930">
                <a:tc>
                  <a:txBody>
                    <a:bodyPr/>
                    <a:lstStyle/>
                    <a:p>
                      <a:pPr algn="ctr" fontAlgn="ctr"/>
                      <a:r>
                        <a:rPr lang="el-GR" sz="1000" u="none" strike="noStrike">
                          <a:effectLst/>
                        </a:rPr>
                        <a:t>1_15</a:t>
                      </a:r>
                      <a:endParaRPr lang="el-GR" sz="1000" b="0" i="0" u="none" strike="noStrike">
                        <a:solidFill>
                          <a:srgbClr val="000000"/>
                        </a:solidFill>
                        <a:effectLst/>
                        <a:latin typeface="Calibri" panose="020F0502020204030204" pitchFamily="34" charset="0"/>
                      </a:endParaRPr>
                    </a:p>
                  </a:txBody>
                  <a:tcPr marL="5935" marR="5935" marT="5935" marB="0" anchor="ctr"/>
                </a:tc>
                <a:tc>
                  <a:txBody>
                    <a:bodyPr/>
                    <a:lstStyle/>
                    <a:p>
                      <a:pPr algn="ctr" fontAlgn="ctr"/>
                      <a:r>
                        <a:rPr lang="en-US" sz="1000" u="none" strike="noStrike">
                          <a:effectLst/>
                        </a:rPr>
                        <a:t>Evaluation of tenderers/candidates using unlawful selection or award criteria</a:t>
                      </a:r>
                      <a:endParaRPr lang="en-US" sz="1000" b="0" i="0" u="none" strike="noStrike">
                        <a:solidFill>
                          <a:srgbClr val="000000"/>
                        </a:solidFill>
                        <a:effectLst/>
                        <a:latin typeface="Calibri" panose="020F0502020204030204" pitchFamily="34" charset="0"/>
                      </a:endParaRPr>
                    </a:p>
                  </a:txBody>
                  <a:tcPr marL="5935" marR="5935" marT="5935" marB="0" anchor="ctr"/>
                </a:tc>
                <a:extLst>
                  <a:ext uri="{0D108BD9-81ED-4DB2-BD59-A6C34878D82A}">
                    <a16:rowId xmlns:a16="http://schemas.microsoft.com/office/drawing/2014/main" val="1023077850"/>
                  </a:ext>
                </a:extLst>
              </a:tr>
              <a:tr h="152263">
                <a:tc>
                  <a:txBody>
                    <a:bodyPr/>
                    <a:lstStyle/>
                    <a:p>
                      <a:pPr algn="ctr" fontAlgn="ctr"/>
                      <a:r>
                        <a:rPr lang="el-GR" sz="1000" u="none" strike="noStrike">
                          <a:effectLst/>
                        </a:rPr>
                        <a:t>1_24</a:t>
                      </a:r>
                      <a:endParaRPr lang="el-GR" sz="1000" b="0" i="0" u="none" strike="noStrike">
                        <a:solidFill>
                          <a:srgbClr val="000000"/>
                        </a:solidFill>
                        <a:effectLst/>
                        <a:latin typeface="Calibri" panose="020F0502020204030204" pitchFamily="34" charset="0"/>
                      </a:endParaRPr>
                    </a:p>
                  </a:txBody>
                  <a:tcPr marL="5935" marR="5935" marT="5935" marB="0" anchor="ctr"/>
                </a:tc>
                <a:tc>
                  <a:txBody>
                    <a:bodyPr/>
                    <a:lstStyle/>
                    <a:p>
                      <a:pPr algn="ctr" fontAlgn="ctr"/>
                      <a:r>
                        <a:rPr lang="en-US" sz="1000" u="none" strike="noStrike">
                          <a:effectLst/>
                        </a:rPr>
                        <a:t>Others </a:t>
                      </a:r>
                      <a:endParaRPr lang="en-US" sz="1000" b="0" i="0" u="none" strike="noStrike">
                        <a:solidFill>
                          <a:srgbClr val="000000"/>
                        </a:solidFill>
                        <a:effectLst/>
                        <a:latin typeface="Calibri" panose="020F0502020204030204" pitchFamily="34" charset="0"/>
                      </a:endParaRPr>
                    </a:p>
                  </a:txBody>
                  <a:tcPr marL="5935" marR="5935" marT="5935" marB="0" anchor="ctr"/>
                </a:tc>
                <a:extLst>
                  <a:ext uri="{0D108BD9-81ED-4DB2-BD59-A6C34878D82A}">
                    <a16:rowId xmlns:a16="http://schemas.microsoft.com/office/drawing/2014/main" val="3373755436"/>
                  </a:ext>
                </a:extLst>
              </a:tr>
              <a:tr h="445374">
                <a:tc>
                  <a:txBody>
                    <a:bodyPr/>
                    <a:lstStyle/>
                    <a:p>
                      <a:pPr algn="ctr" fontAlgn="ctr"/>
                      <a:r>
                        <a:rPr lang="el-GR" sz="1000" u="none" strike="noStrike">
                          <a:effectLst/>
                        </a:rPr>
                        <a:t>5_1</a:t>
                      </a:r>
                      <a:endParaRPr lang="el-GR" sz="1000" b="0" i="0" u="none" strike="noStrike">
                        <a:solidFill>
                          <a:srgbClr val="000000"/>
                        </a:solidFill>
                        <a:effectLst/>
                        <a:latin typeface="Calibri" panose="020F0502020204030204" pitchFamily="34" charset="0"/>
                      </a:endParaRPr>
                    </a:p>
                  </a:txBody>
                  <a:tcPr marL="5935" marR="5935" marT="5935" marB="0" anchor="ctr"/>
                </a:tc>
                <a:tc>
                  <a:txBody>
                    <a:bodyPr/>
                    <a:lstStyle/>
                    <a:p>
                      <a:pPr algn="ctr" fontAlgn="ctr"/>
                      <a:r>
                        <a:rPr lang="en-US" sz="1000" u="none" strike="noStrike">
                          <a:effectLst/>
                        </a:rPr>
                        <a:t>Missing or incorrect supporting information or documentation</a:t>
                      </a:r>
                      <a:endParaRPr lang="en-US" sz="1000" b="0" i="0" u="none" strike="noStrike">
                        <a:solidFill>
                          <a:srgbClr val="000000"/>
                        </a:solidFill>
                        <a:effectLst/>
                        <a:latin typeface="Calibri" panose="020F0502020204030204" pitchFamily="34" charset="0"/>
                      </a:endParaRPr>
                    </a:p>
                  </a:txBody>
                  <a:tcPr marL="5935" marR="5935" marT="5935" marB="0" anchor="ctr"/>
                </a:tc>
                <a:extLst>
                  <a:ext uri="{0D108BD9-81ED-4DB2-BD59-A6C34878D82A}">
                    <a16:rowId xmlns:a16="http://schemas.microsoft.com/office/drawing/2014/main" val="2441626479"/>
                  </a:ext>
                </a:extLst>
              </a:tr>
              <a:tr h="298819">
                <a:tc>
                  <a:txBody>
                    <a:bodyPr/>
                    <a:lstStyle/>
                    <a:p>
                      <a:pPr algn="ctr" fontAlgn="ctr"/>
                      <a:r>
                        <a:rPr lang="el-GR" sz="1000" u="none" strike="noStrike">
                          <a:effectLst/>
                        </a:rPr>
                        <a:t>7_1</a:t>
                      </a:r>
                      <a:endParaRPr lang="el-GR" sz="1000" b="0" i="0" u="none" strike="noStrike">
                        <a:solidFill>
                          <a:srgbClr val="000000"/>
                        </a:solidFill>
                        <a:effectLst/>
                        <a:latin typeface="Calibri" panose="020F0502020204030204" pitchFamily="34" charset="0"/>
                      </a:endParaRPr>
                    </a:p>
                  </a:txBody>
                  <a:tcPr marL="5935" marR="5935" marT="5935" marB="0" anchor="ctr"/>
                </a:tc>
                <a:tc>
                  <a:txBody>
                    <a:bodyPr/>
                    <a:lstStyle/>
                    <a:p>
                      <a:pPr algn="ctr" fontAlgn="ctr"/>
                      <a:r>
                        <a:rPr lang="en-US" sz="1000" u="none" strike="noStrike" dirty="0">
                          <a:effectLst/>
                        </a:rPr>
                        <a:t>Accounting and calculation errors at project level</a:t>
                      </a:r>
                      <a:endParaRPr lang="en-US" sz="1000" b="0" i="0" u="none" strike="noStrike" dirty="0">
                        <a:solidFill>
                          <a:srgbClr val="000000"/>
                        </a:solidFill>
                        <a:effectLst/>
                        <a:latin typeface="Calibri" panose="020F0502020204030204" pitchFamily="34" charset="0"/>
                      </a:endParaRPr>
                    </a:p>
                  </a:txBody>
                  <a:tcPr marL="5935" marR="5935" marT="5935" marB="0" anchor="ctr"/>
                </a:tc>
                <a:extLst>
                  <a:ext uri="{0D108BD9-81ED-4DB2-BD59-A6C34878D82A}">
                    <a16:rowId xmlns:a16="http://schemas.microsoft.com/office/drawing/2014/main" val="40703406"/>
                  </a:ext>
                </a:extLst>
              </a:tr>
              <a:tr h="534432">
                <a:tc>
                  <a:txBody>
                    <a:bodyPr/>
                    <a:lstStyle/>
                    <a:p>
                      <a:pPr algn="ctr" fontAlgn="ctr"/>
                      <a:r>
                        <a:rPr lang="el-GR" sz="1000" u="none" strike="noStrike">
                          <a:effectLst/>
                        </a:rPr>
                        <a:t>8_9_9</a:t>
                      </a:r>
                      <a:endParaRPr lang="el-GR" sz="1000" b="0" i="0" u="none" strike="noStrike">
                        <a:solidFill>
                          <a:srgbClr val="000000"/>
                        </a:solidFill>
                        <a:effectLst/>
                        <a:latin typeface="Calibri" panose="020F0502020204030204" pitchFamily="34" charset="0"/>
                      </a:endParaRPr>
                    </a:p>
                  </a:txBody>
                  <a:tcPr marL="5935" marR="5935" marT="5935" marB="0" anchor="ctr"/>
                </a:tc>
                <a:tc>
                  <a:txBody>
                    <a:bodyPr/>
                    <a:lstStyle/>
                    <a:p>
                      <a:pPr algn="ctr" fontAlgn="ctr"/>
                      <a:r>
                        <a:rPr lang="en-US" sz="1000" u="none" strike="noStrike" dirty="0">
                          <a:effectLst/>
                        </a:rPr>
                        <a:t>Other ineligible of expenditure (non-compliance with national eligibility rules</a:t>
                      </a:r>
                      <a:endParaRPr lang="en-US" sz="1000" b="0" i="0" u="none" strike="noStrike" dirty="0">
                        <a:solidFill>
                          <a:srgbClr val="000000"/>
                        </a:solidFill>
                        <a:effectLst/>
                        <a:latin typeface="Calibri" panose="020F0502020204030204" pitchFamily="34" charset="0"/>
                      </a:endParaRPr>
                    </a:p>
                  </a:txBody>
                  <a:tcPr marL="5935" marR="5935" marT="5935" marB="0" anchor="ctr"/>
                </a:tc>
                <a:extLst>
                  <a:ext uri="{0D108BD9-81ED-4DB2-BD59-A6C34878D82A}">
                    <a16:rowId xmlns:a16="http://schemas.microsoft.com/office/drawing/2014/main" val="699081765"/>
                  </a:ext>
                </a:extLst>
              </a:tr>
            </a:tbl>
          </a:graphicData>
        </a:graphic>
      </p:graphicFrame>
      <p:sp>
        <p:nvSpPr>
          <p:cNvPr id="8" name="TextBox 7">
            <a:extLst>
              <a:ext uri="{FF2B5EF4-FFF2-40B4-BE49-F238E27FC236}">
                <a16:creationId xmlns:a16="http://schemas.microsoft.com/office/drawing/2014/main" id="{B27EA718-3C5E-9B3B-5A02-2AF6D1ACC15C}"/>
              </a:ext>
            </a:extLst>
          </p:cNvPr>
          <p:cNvSpPr txBox="1"/>
          <p:nvPr/>
        </p:nvSpPr>
        <p:spPr>
          <a:xfrm>
            <a:off x="3221371" y="765560"/>
            <a:ext cx="8372213" cy="478272"/>
          </a:xfrm>
          <a:prstGeom prst="rect">
            <a:avLst/>
          </a:prstGeom>
          <a:solidFill>
            <a:schemeClr val="tx2">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square">
            <a:spAutoFit/>
          </a:bodyPr>
          <a:lstStyle/>
          <a:p>
            <a:pPr marL="725805" indent="-6351" algn="ctr">
              <a:lnSpc>
                <a:spcPct val="110000"/>
              </a:lnSpc>
              <a:spcAft>
                <a:spcPts val="15"/>
              </a:spcAft>
            </a:pPr>
            <a:r>
              <a:rPr lang="en-US" sz="2400" b="1" i="1" dirty="0">
                <a:solidFill>
                  <a:schemeClr val="bg1"/>
                </a:solidFill>
                <a:latin typeface="Calibri"/>
              </a:rPr>
              <a:t>Population of administrative verifications – finding level</a:t>
            </a:r>
            <a:endParaRPr lang="el-GR" sz="2400" b="1" i="1" dirty="0">
              <a:solidFill>
                <a:schemeClr val="bg1"/>
              </a:solidFill>
              <a:latin typeface="Calibri"/>
            </a:endParaRPr>
          </a:p>
        </p:txBody>
      </p:sp>
    </p:spTree>
    <p:extLst>
      <p:ext uri="{BB962C8B-B14F-4D97-AF65-F5344CB8AC3E}">
        <p14:creationId xmlns:p14="http://schemas.microsoft.com/office/powerpoint/2010/main" val="28311361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αριθμού διαφάνειας 1">
            <a:extLst>
              <a:ext uri="{FF2B5EF4-FFF2-40B4-BE49-F238E27FC236}">
                <a16:creationId xmlns:a16="http://schemas.microsoft.com/office/drawing/2014/main" id="{B59E9C3D-BE9F-A778-F261-83F70601B293}"/>
              </a:ext>
            </a:extLst>
          </p:cNvPr>
          <p:cNvSpPr>
            <a:spLocks noGrp="1"/>
          </p:cNvSpPr>
          <p:nvPr>
            <p:ph type="sldNum" sz="quarter" idx="12"/>
          </p:nvPr>
        </p:nvSpPr>
        <p:spPr/>
        <p:txBody>
          <a:bodyPr/>
          <a:lstStyle/>
          <a:p>
            <a:fld id="{24658D2D-A5BE-4C43-BDB1-CC039F78E81D}" type="slidenum">
              <a:rPr lang="el-GR" smtClean="0"/>
              <a:t>8</a:t>
            </a:fld>
            <a:endParaRPr lang="el-GR" dirty="0"/>
          </a:p>
        </p:txBody>
      </p:sp>
      <p:pic>
        <p:nvPicPr>
          <p:cNvPr id="3" name="Εικόνα 2">
            <a:extLst>
              <a:ext uri="{FF2B5EF4-FFF2-40B4-BE49-F238E27FC236}">
                <a16:creationId xmlns:a16="http://schemas.microsoft.com/office/drawing/2014/main" id="{B1D5A63A-14CD-1DFD-7B39-81C0F746488B}"/>
              </a:ext>
            </a:extLst>
          </p:cNvPr>
          <p:cNvPicPr>
            <a:picLocks noChangeAspect="1"/>
          </p:cNvPicPr>
          <p:nvPr/>
        </p:nvPicPr>
        <p:blipFill>
          <a:blip r:embed="rId2"/>
          <a:stretch>
            <a:fillRect/>
          </a:stretch>
        </p:blipFill>
        <p:spPr>
          <a:xfrm>
            <a:off x="-21684" y="0"/>
            <a:ext cx="12210636" cy="731710"/>
          </a:xfrm>
          <a:prstGeom prst="rect">
            <a:avLst/>
          </a:prstGeom>
        </p:spPr>
      </p:pic>
      <p:sp>
        <p:nvSpPr>
          <p:cNvPr id="8" name="TextBox 7">
            <a:extLst>
              <a:ext uri="{FF2B5EF4-FFF2-40B4-BE49-F238E27FC236}">
                <a16:creationId xmlns:a16="http://schemas.microsoft.com/office/drawing/2014/main" id="{B27EA718-3C5E-9B3B-5A02-2AF6D1ACC15C}"/>
              </a:ext>
            </a:extLst>
          </p:cNvPr>
          <p:cNvSpPr txBox="1"/>
          <p:nvPr/>
        </p:nvSpPr>
        <p:spPr>
          <a:xfrm>
            <a:off x="2922317" y="862917"/>
            <a:ext cx="6384022" cy="478272"/>
          </a:xfrm>
          <a:prstGeom prst="rect">
            <a:avLst/>
          </a:prstGeom>
          <a:solidFill>
            <a:schemeClr val="tx2">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square">
            <a:spAutoFit/>
          </a:bodyPr>
          <a:lstStyle/>
          <a:p>
            <a:pPr marL="725805" indent="-6351" algn="ctr">
              <a:lnSpc>
                <a:spcPct val="110000"/>
              </a:lnSpc>
              <a:spcAft>
                <a:spcPts val="15"/>
              </a:spcAft>
            </a:pPr>
            <a:r>
              <a:rPr lang="en-US" sz="2400" b="1" i="1" dirty="0">
                <a:solidFill>
                  <a:schemeClr val="bg1"/>
                </a:solidFill>
                <a:latin typeface="Calibri"/>
              </a:rPr>
              <a:t>Administrative Findings: GR - all countries</a:t>
            </a:r>
            <a:endParaRPr lang="el-GR" sz="2400" b="1" i="1" dirty="0">
              <a:solidFill>
                <a:schemeClr val="bg1"/>
              </a:solidFill>
              <a:latin typeface="Calibri"/>
            </a:endParaRPr>
          </a:p>
        </p:txBody>
      </p:sp>
      <p:graphicFrame>
        <p:nvGraphicFramePr>
          <p:cNvPr id="6" name="Πίνακας 5">
            <a:extLst>
              <a:ext uri="{FF2B5EF4-FFF2-40B4-BE49-F238E27FC236}">
                <a16:creationId xmlns:a16="http://schemas.microsoft.com/office/drawing/2014/main" id="{F5D91118-19A4-A3AC-65A7-A3757FF96133}"/>
              </a:ext>
            </a:extLst>
          </p:cNvPr>
          <p:cNvGraphicFramePr>
            <a:graphicFrameLocks noGrp="1"/>
          </p:cNvGraphicFramePr>
          <p:nvPr>
            <p:extLst>
              <p:ext uri="{D42A27DB-BD31-4B8C-83A1-F6EECF244321}">
                <p14:modId xmlns:p14="http://schemas.microsoft.com/office/powerpoint/2010/main" val="4016365378"/>
              </p:ext>
            </p:extLst>
          </p:nvPr>
        </p:nvGraphicFramePr>
        <p:xfrm>
          <a:off x="774279" y="1472402"/>
          <a:ext cx="5584576" cy="5385601"/>
        </p:xfrm>
        <a:graphic>
          <a:graphicData uri="http://schemas.openxmlformats.org/drawingml/2006/table">
            <a:tbl>
              <a:tblPr>
                <a:tableStyleId>{5C22544A-7EE6-4342-B048-85BDC9FD1C3A}</a:tableStyleId>
              </a:tblPr>
              <a:tblGrid>
                <a:gridCol w="1281317">
                  <a:extLst>
                    <a:ext uri="{9D8B030D-6E8A-4147-A177-3AD203B41FA5}">
                      <a16:colId xmlns:a16="http://schemas.microsoft.com/office/drawing/2014/main" val="540329009"/>
                    </a:ext>
                  </a:extLst>
                </a:gridCol>
                <a:gridCol w="4303259">
                  <a:extLst>
                    <a:ext uri="{9D8B030D-6E8A-4147-A177-3AD203B41FA5}">
                      <a16:colId xmlns:a16="http://schemas.microsoft.com/office/drawing/2014/main" val="365820077"/>
                    </a:ext>
                  </a:extLst>
                </a:gridCol>
              </a:tblGrid>
              <a:tr h="390321">
                <a:tc>
                  <a:txBody>
                    <a:bodyPr/>
                    <a:lstStyle/>
                    <a:p>
                      <a:pPr algn="ctr" fontAlgn="ctr"/>
                      <a:r>
                        <a:rPr lang="en-US" sz="1100" b="1" u="none" strike="noStrike" dirty="0">
                          <a:effectLst/>
                        </a:rPr>
                        <a:t>Finding Code</a:t>
                      </a:r>
                      <a:endParaRPr lang="en-US" sz="1100" b="1" i="0" u="none" strike="noStrike" dirty="0">
                        <a:solidFill>
                          <a:srgbClr val="000000"/>
                        </a:solidFill>
                        <a:effectLst/>
                        <a:latin typeface="Calibri" panose="020F0502020204030204" pitchFamily="34" charset="0"/>
                      </a:endParaRPr>
                    </a:p>
                  </a:txBody>
                  <a:tcPr marL="7729" marR="7729" marT="7729" marB="0" anchor="ctr"/>
                </a:tc>
                <a:tc>
                  <a:txBody>
                    <a:bodyPr/>
                    <a:lstStyle/>
                    <a:p>
                      <a:pPr algn="ctr" fontAlgn="ctr"/>
                      <a:r>
                        <a:rPr lang="en-US" sz="1100" b="1" u="none" strike="noStrike" dirty="0">
                          <a:effectLst/>
                        </a:rPr>
                        <a:t>Finding Description - GR</a:t>
                      </a:r>
                      <a:endParaRPr lang="en-US" sz="1100" b="1" i="0" u="none" strike="noStrike" dirty="0">
                        <a:solidFill>
                          <a:srgbClr val="000000"/>
                        </a:solidFill>
                        <a:effectLst/>
                        <a:latin typeface="Calibri" panose="020F0502020204030204" pitchFamily="34" charset="0"/>
                      </a:endParaRPr>
                    </a:p>
                  </a:txBody>
                  <a:tcPr marL="7729" marR="7729" marT="7729" marB="0" anchor="ctr"/>
                </a:tc>
                <a:extLst>
                  <a:ext uri="{0D108BD9-81ED-4DB2-BD59-A6C34878D82A}">
                    <a16:rowId xmlns:a16="http://schemas.microsoft.com/office/drawing/2014/main" val="2907303327"/>
                  </a:ext>
                </a:extLst>
              </a:tr>
              <a:tr h="1137181">
                <a:tc>
                  <a:txBody>
                    <a:bodyPr/>
                    <a:lstStyle/>
                    <a:p>
                      <a:pPr algn="ctr" fontAlgn="ctr"/>
                      <a:r>
                        <a:rPr lang="el-GR" sz="1000" u="none" strike="noStrike" dirty="0">
                          <a:effectLst/>
                        </a:rPr>
                        <a:t>1_11</a:t>
                      </a:r>
                      <a:endParaRPr lang="el-GR" sz="1000" b="0" i="0" u="none" strike="noStrike" dirty="0">
                        <a:solidFill>
                          <a:srgbClr val="000000"/>
                        </a:solidFill>
                        <a:effectLst/>
                        <a:latin typeface="Calibri" panose="020F0502020204030204" pitchFamily="34" charset="0"/>
                      </a:endParaRPr>
                    </a:p>
                  </a:txBody>
                  <a:tcPr marL="7729" marR="7729" marT="7729" marB="0" anchor="ctr"/>
                </a:tc>
                <a:tc>
                  <a:txBody>
                    <a:bodyPr/>
                    <a:lstStyle/>
                    <a:p>
                      <a:pPr algn="ctr" fontAlgn="ctr"/>
                      <a:r>
                        <a:rPr lang="en-US" sz="1000" u="none" strike="noStrike" dirty="0">
                          <a:effectLst/>
                        </a:rPr>
                        <a:t>Use of criteria for exclusion, selection, award or conditions for performance of contracts or technical specifications that are not discriminatory in the sense of 1.10 but still restrict access for economic operators</a:t>
                      </a:r>
                      <a:endParaRPr lang="en-US" sz="1000" b="0" i="0" u="none" strike="noStrike" dirty="0">
                        <a:solidFill>
                          <a:srgbClr val="000000"/>
                        </a:solidFill>
                        <a:effectLst/>
                        <a:latin typeface="Calibri" panose="020F0502020204030204" pitchFamily="34" charset="0"/>
                      </a:endParaRPr>
                    </a:p>
                  </a:txBody>
                  <a:tcPr marL="7729" marR="7729" marT="7729" marB="0" anchor="ctr"/>
                </a:tc>
                <a:extLst>
                  <a:ext uri="{0D108BD9-81ED-4DB2-BD59-A6C34878D82A}">
                    <a16:rowId xmlns:a16="http://schemas.microsoft.com/office/drawing/2014/main" val="395809862"/>
                  </a:ext>
                </a:extLst>
              </a:tr>
              <a:tr h="224371">
                <a:tc>
                  <a:txBody>
                    <a:bodyPr/>
                    <a:lstStyle/>
                    <a:p>
                      <a:pPr algn="ctr" fontAlgn="ctr"/>
                      <a:r>
                        <a:rPr lang="el-GR" sz="1000" u="none" strike="noStrike">
                          <a:effectLst/>
                        </a:rPr>
                        <a:t>1_24</a:t>
                      </a:r>
                      <a:endParaRPr lang="el-GR" sz="1000" b="0" i="0" u="none" strike="noStrike">
                        <a:solidFill>
                          <a:srgbClr val="000000"/>
                        </a:solidFill>
                        <a:effectLst/>
                        <a:latin typeface="Calibri" panose="020F0502020204030204" pitchFamily="34" charset="0"/>
                      </a:endParaRPr>
                    </a:p>
                  </a:txBody>
                  <a:tcPr marL="7729" marR="7729" marT="7729" marB="0" anchor="ctr"/>
                </a:tc>
                <a:tc>
                  <a:txBody>
                    <a:bodyPr/>
                    <a:lstStyle/>
                    <a:p>
                      <a:pPr algn="ctr" fontAlgn="ctr"/>
                      <a:r>
                        <a:rPr lang="en-US" sz="1000" u="none" strike="noStrike" dirty="0">
                          <a:effectLst/>
                        </a:rPr>
                        <a:t>Others </a:t>
                      </a:r>
                      <a:endParaRPr lang="en-US" sz="1000" b="0" i="0" u="none" strike="noStrike" dirty="0">
                        <a:solidFill>
                          <a:srgbClr val="000000"/>
                        </a:solidFill>
                        <a:effectLst/>
                        <a:latin typeface="Calibri" panose="020F0502020204030204" pitchFamily="34" charset="0"/>
                      </a:endParaRPr>
                    </a:p>
                  </a:txBody>
                  <a:tcPr marL="7729" marR="7729" marT="7729" marB="0" anchor="ctr"/>
                </a:tc>
                <a:extLst>
                  <a:ext uri="{0D108BD9-81ED-4DB2-BD59-A6C34878D82A}">
                    <a16:rowId xmlns:a16="http://schemas.microsoft.com/office/drawing/2014/main" val="3807637703"/>
                  </a:ext>
                </a:extLst>
              </a:tr>
              <a:tr h="448739">
                <a:tc>
                  <a:txBody>
                    <a:bodyPr/>
                    <a:lstStyle/>
                    <a:p>
                      <a:pPr algn="ctr" fontAlgn="ctr"/>
                      <a:r>
                        <a:rPr lang="el-GR" sz="1000" u="none" strike="noStrike">
                          <a:effectLst/>
                        </a:rPr>
                        <a:t>5_1</a:t>
                      </a:r>
                      <a:endParaRPr lang="el-GR" sz="1000" b="0" i="0" u="none" strike="noStrike">
                        <a:solidFill>
                          <a:srgbClr val="000000"/>
                        </a:solidFill>
                        <a:effectLst/>
                        <a:latin typeface="Calibri" panose="020F0502020204030204" pitchFamily="34" charset="0"/>
                      </a:endParaRPr>
                    </a:p>
                  </a:txBody>
                  <a:tcPr marL="7729" marR="7729" marT="7729" marB="0" anchor="ctr"/>
                </a:tc>
                <a:tc>
                  <a:txBody>
                    <a:bodyPr/>
                    <a:lstStyle/>
                    <a:p>
                      <a:pPr algn="ctr" fontAlgn="ctr"/>
                      <a:r>
                        <a:rPr lang="en-US" sz="1000" u="none" strike="noStrike" dirty="0">
                          <a:effectLst/>
                        </a:rPr>
                        <a:t>Missing or incorrect supporting information or documentation</a:t>
                      </a:r>
                      <a:endParaRPr lang="en-US" sz="1000" b="0" i="0" u="none" strike="noStrike" dirty="0">
                        <a:solidFill>
                          <a:srgbClr val="000000"/>
                        </a:solidFill>
                        <a:effectLst/>
                        <a:latin typeface="Calibri" panose="020F0502020204030204" pitchFamily="34" charset="0"/>
                      </a:endParaRPr>
                    </a:p>
                  </a:txBody>
                  <a:tcPr marL="7729" marR="7729" marT="7729" marB="0" anchor="ctr"/>
                </a:tc>
                <a:extLst>
                  <a:ext uri="{0D108BD9-81ED-4DB2-BD59-A6C34878D82A}">
                    <a16:rowId xmlns:a16="http://schemas.microsoft.com/office/drawing/2014/main" val="1847444486"/>
                  </a:ext>
                </a:extLst>
              </a:tr>
              <a:tr h="224371">
                <a:tc>
                  <a:txBody>
                    <a:bodyPr/>
                    <a:lstStyle/>
                    <a:p>
                      <a:pPr algn="ctr" fontAlgn="ctr"/>
                      <a:r>
                        <a:rPr lang="el-GR" sz="1000" u="none" strike="noStrike" dirty="0">
                          <a:effectLst/>
                        </a:rPr>
                        <a:t>5_2</a:t>
                      </a:r>
                      <a:endParaRPr lang="el-GR" sz="1000" b="0" i="0" u="none" strike="noStrike" dirty="0">
                        <a:solidFill>
                          <a:srgbClr val="000000"/>
                        </a:solidFill>
                        <a:effectLst/>
                        <a:latin typeface="Calibri" panose="020F0502020204030204" pitchFamily="34" charset="0"/>
                      </a:endParaRPr>
                    </a:p>
                  </a:txBody>
                  <a:tcPr marL="7729" marR="7729" marT="7729" marB="0" anchor="ctr">
                    <a:solidFill>
                      <a:schemeClr val="bg2">
                        <a:lumMod val="75000"/>
                      </a:schemeClr>
                    </a:solidFill>
                  </a:tcPr>
                </a:tc>
                <a:tc>
                  <a:txBody>
                    <a:bodyPr/>
                    <a:lstStyle/>
                    <a:p>
                      <a:pPr algn="ctr" fontAlgn="ctr"/>
                      <a:r>
                        <a:rPr lang="en-US" sz="1000" u="none" strike="noStrike" dirty="0">
                          <a:effectLst/>
                        </a:rPr>
                        <a:t>Lack or incomplete audit trail</a:t>
                      </a:r>
                      <a:endParaRPr lang="en-US" sz="1000" b="0" i="0" u="none" strike="noStrike" dirty="0">
                        <a:solidFill>
                          <a:srgbClr val="000000"/>
                        </a:solidFill>
                        <a:effectLst/>
                        <a:latin typeface="Calibri" panose="020F0502020204030204" pitchFamily="34" charset="0"/>
                      </a:endParaRPr>
                    </a:p>
                  </a:txBody>
                  <a:tcPr marL="7729" marR="7729" marT="7729" marB="0" anchor="ctr">
                    <a:solidFill>
                      <a:schemeClr val="bg2">
                        <a:lumMod val="75000"/>
                      </a:schemeClr>
                    </a:solidFill>
                  </a:tcPr>
                </a:tc>
                <a:extLst>
                  <a:ext uri="{0D108BD9-81ED-4DB2-BD59-A6C34878D82A}">
                    <a16:rowId xmlns:a16="http://schemas.microsoft.com/office/drawing/2014/main" val="2730879562"/>
                  </a:ext>
                </a:extLst>
              </a:tr>
              <a:tr h="448739">
                <a:tc>
                  <a:txBody>
                    <a:bodyPr/>
                    <a:lstStyle/>
                    <a:p>
                      <a:pPr algn="ctr" fontAlgn="ctr"/>
                      <a:r>
                        <a:rPr lang="el-GR" sz="1000" u="none" strike="noStrike">
                          <a:effectLst/>
                        </a:rPr>
                        <a:t>7_1</a:t>
                      </a:r>
                      <a:endParaRPr lang="el-GR" sz="1000" b="0" i="0" u="none" strike="noStrike">
                        <a:solidFill>
                          <a:srgbClr val="000000"/>
                        </a:solidFill>
                        <a:effectLst/>
                        <a:latin typeface="Calibri" panose="020F0502020204030204" pitchFamily="34" charset="0"/>
                      </a:endParaRPr>
                    </a:p>
                  </a:txBody>
                  <a:tcPr marL="7729" marR="7729" marT="7729" marB="0" anchor="ctr"/>
                </a:tc>
                <a:tc>
                  <a:txBody>
                    <a:bodyPr/>
                    <a:lstStyle/>
                    <a:p>
                      <a:pPr algn="ctr" fontAlgn="ctr"/>
                      <a:r>
                        <a:rPr lang="en-US" sz="1000" u="none" strike="noStrike" dirty="0">
                          <a:effectLst/>
                        </a:rPr>
                        <a:t>Accounting and calculation errors at project level</a:t>
                      </a:r>
                      <a:endParaRPr lang="en-US" sz="1000" b="0" i="0" u="none" strike="noStrike" dirty="0">
                        <a:solidFill>
                          <a:srgbClr val="000000"/>
                        </a:solidFill>
                        <a:effectLst/>
                        <a:latin typeface="Calibri" panose="020F0502020204030204" pitchFamily="34" charset="0"/>
                      </a:endParaRPr>
                    </a:p>
                  </a:txBody>
                  <a:tcPr marL="7729" marR="7729" marT="7729" marB="0" anchor="ctr"/>
                </a:tc>
                <a:extLst>
                  <a:ext uri="{0D108BD9-81ED-4DB2-BD59-A6C34878D82A}">
                    <a16:rowId xmlns:a16="http://schemas.microsoft.com/office/drawing/2014/main" val="68393992"/>
                  </a:ext>
                </a:extLst>
              </a:tr>
              <a:tr h="673109">
                <a:tc>
                  <a:txBody>
                    <a:bodyPr/>
                    <a:lstStyle/>
                    <a:p>
                      <a:pPr algn="ctr" fontAlgn="ctr"/>
                      <a:r>
                        <a:rPr lang="el-GR" sz="1000" u="none" strike="noStrike">
                          <a:effectLst/>
                        </a:rPr>
                        <a:t>8_9_1</a:t>
                      </a:r>
                      <a:endParaRPr lang="el-GR" sz="1000" b="0" i="0" u="none" strike="noStrike">
                        <a:solidFill>
                          <a:srgbClr val="000000"/>
                        </a:solidFill>
                        <a:effectLst/>
                        <a:latin typeface="Calibri" panose="020F0502020204030204" pitchFamily="34" charset="0"/>
                      </a:endParaRPr>
                    </a:p>
                  </a:txBody>
                  <a:tcPr marL="7729" marR="7729" marT="7729" marB="0" anchor="ctr"/>
                </a:tc>
                <a:tc>
                  <a:txBody>
                    <a:bodyPr/>
                    <a:lstStyle/>
                    <a:p>
                      <a:pPr algn="ctr" fontAlgn="ctr"/>
                      <a:r>
                        <a:rPr lang="en-US" sz="1000" u="none" strike="noStrike" dirty="0">
                          <a:effectLst/>
                        </a:rPr>
                        <a:t>Other ineligible of expenditure (non-compliance with national eligibility rules) related to staff cost</a:t>
                      </a:r>
                      <a:endParaRPr lang="en-US" sz="1000" b="0" i="0" u="none" strike="noStrike" dirty="0">
                        <a:solidFill>
                          <a:srgbClr val="000000"/>
                        </a:solidFill>
                        <a:effectLst/>
                        <a:latin typeface="Calibri" panose="020F0502020204030204" pitchFamily="34" charset="0"/>
                      </a:endParaRPr>
                    </a:p>
                  </a:txBody>
                  <a:tcPr marL="7729" marR="7729" marT="7729" marB="0" anchor="ctr"/>
                </a:tc>
                <a:extLst>
                  <a:ext uri="{0D108BD9-81ED-4DB2-BD59-A6C34878D82A}">
                    <a16:rowId xmlns:a16="http://schemas.microsoft.com/office/drawing/2014/main" val="1726363140"/>
                  </a:ext>
                </a:extLst>
              </a:tr>
              <a:tr h="673109">
                <a:tc>
                  <a:txBody>
                    <a:bodyPr/>
                    <a:lstStyle/>
                    <a:p>
                      <a:pPr algn="ctr" fontAlgn="ctr"/>
                      <a:r>
                        <a:rPr lang="el-GR" sz="1000" u="none" strike="noStrike">
                          <a:effectLst/>
                        </a:rPr>
                        <a:t>8_9_2</a:t>
                      </a:r>
                      <a:endParaRPr lang="el-GR" sz="1000" b="0" i="0" u="none" strike="noStrike">
                        <a:solidFill>
                          <a:srgbClr val="000000"/>
                        </a:solidFill>
                        <a:effectLst/>
                        <a:latin typeface="Calibri" panose="020F0502020204030204" pitchFamily="34" charset="0"/>
                      </a:endParaRPr>
                    </a:p>
                  </a:txBody>
                  <a:tcPr marL="7729" marR="7729" marT="7729" marB="0" anchor="ctr"/>
                </a:tc>
                <a:tc>
                  <a:txBody>
                    <a:bodyPr/>
                    <a:lstStyle/>
                    <a:p>
                      <a:pPr algn="ctr" fontAlgn="ctr"/>
                      <a:r>
                        <a:rPr lang="en-US" sz="1000" u="none" strike="noStrike" dirty="0">
                          <a:effectLst/>
                        </a:rPr>
                        <a:t>Other ineligible of expenditure (non-compliance with national eligibility rules) related to travel &amp; accommodation</a:t>
                      </a:r>
                      <a:endParaRPr lang="en-US" sz="1000" b="0" i="0" u="none" strike="noStrike" dirty="0">
                        <a:solidFill>
                          <a:srgbClr val="000000"/>
                        </a:solidFill>
                        <a:effectLst/>
                        <a:latin typeface="Calibri" panose="020F0502020204030204" pitchFamily="34" charset="0"/>
                      </a:endParaRPr>
                    </a:p>
                  </a:txBody>
                  <a:tcPr marL="7729" marR="7729" marT="7729" marB="0" anchor="ctr"/>
                </a:tc>
                <a:extLst>
                  <a:ext uri="{0D108BD9-81ED-4DB2-BD59-A6C34878D82A}">
                    <a16:rowId xmlns:a16="http://schemas.microsoft.com/office/drawing/2014/main" val="1179873905"/>
                  </a:ext>
                </a:extLst>
              </a:tr>
              <a:tr h="673109">
                <a:tc>
                  <a:txBody>
                    <a:bodyPr/>
                    <a:lstStyle/>
                    <a:p>
                      <a:pPr algn="ctr" fontAlgn="ctr"/>
                      <a:r>
                        <a:rPr lang="el-GR" sz="1000" u="none" strike="noStrike">
                          <a:effectLst/>
                        </a:rPr>
                        <a:t>8_9_8</a:t>
                      </a:r>
                      <a:endParaRPr lang="el-GR" sz="1000" b="0" i="0" u="none" strike="noStrike">
                        <a:solidFill>
                          <a:srgbClr val="000000"/>
                        </a:solidFill>
                        <a:effectLst/>
                        <a:latin typeface="Calibri" panose="020F0502020204030204" pitchFamily="34" charset="0"/>
                      </a:endParaRPr>
                    </a:p>
                  </a:txBody>
                  <a:tcPr marL="7729" marR="7729" marT="7729" marB="0" anchor="ctr"/>
                </a:tc>
                <a:tc>
                  <a:txBody>
                    <a:bodyPr/>
                    <a:lstStyle/>
                    <a:p>
                      <a:pPr algn="ctr" fontAlgn="ctr"/>
                      <a:r>
                        <a:rPr lang="en-US" sz="1000" u="none" strike="noStrike" dirty="0">
                          <a:effectLst/>
                        </a:rPr>
                        <a:t>Other ineligible of expenditure (non-compliance with national eligibility rules) related to excess budget</a:t>
                      </a:r>
                      <a:endParaRPr lang="en-US" sz="1000" b="0" i="0" u="none" strike="noStrike" dirty="0">
                        <a:solidFill>
                          <a:srgbClr val="000000"/>
                        </a:solidFill>
                        <a:effectLst/>
                        <a:latin typeface="Calibri" panose="020F0502020204030204" pitchFamily="34" charset="0"/>
                      </a:endParaRPr>
                    </a:p>
                  </a:txBody>
                  <a:tcPr marL="7729" marR="7729" marT="7729" marB="0" anchor="ctr"/>
                </a:tc>
                <a:extLst>
                  <a:ext uri="{0D108BD9-81ED-4DB2-BD59-A6C34878D82A}">
                    <a16:rowId xmlns:a16="http://schemas.microsoft.com/office/drawing/2014/main" val="638164502"/>
                  </a:ext>
                </a:extLst>
              </a:tr>
              <a:tr h="492552">
                <a:tc>
                  <a:txBody>
                    <a:bodyPr/>
                    <a:lstStyle/>
                    <a:p>
                      <a:pPr algn="ctr" fontAlgn="ctr"/>
                      <a:r>
                        <a:rPr lang="el-GR" sz="1000" u="none" strike="noStrike">
                          <a:effectLst/>
                        </a:rPr>
                        <a:t>8_9_9</a:t>
                      </a:r>
                      <a:endParaRPr lang="el-GR" sz="1000" b="0" i="0" u="none" strike="noStrike">
                        <a:solidFill>
                          <a:srgbClr val="000000"/>
                        </a:solidFill>
                        <a:effectLst/>
                        <a:latin typeface="Calibri" panose="020F0502020204030204" pitchFamily="34" charset="0"/>
                      </a:endParaRPr>
                    </a:p>
                  </a:txBody>
                  <a:tcPr marL="7729" marR="7729" marT="7729" marB="0" anchor="ctr"/>
                </a:tc>
                <a:tc>
                  <a:txBody>
                    <a:bodyPr/>
                    <a:lstStyle/>
                    <a:p>
                      <a:pPr algn="ctr" fontAlgn="ctr"/>
                      <a:r>
                        <a:rPr lang="en-US" sz="1000" u="none" strike="noStrike" dirty="0">
                          <a:effectLst/>
                        </a:rPr>
                        <a:t>Other ineligible of expenditure (non-compliance with national eligibility rules</a:t>
                      </a:r>
                      <a:endParaRPr lang="en-US" sz="1000" b="0" i="0" u="none" strike="noStrike" dirty="0">
                        <a:solidFill>
                          <a:srgbClr val="000000"/>
                        </a:solidFill>
                        <a:effectLst/>
                        <a:latin typeface="Calibri" panose="020F0502020204030204" pitchFamily="34" charset="0"/>
                      </a:endParaRPr>
                    </a:p>
                  </a:txBody>
                  <a:tcPr marL="7729" marR="7729" marT="7729" marB="0" anchor="ctr"/>
                </a:tc>
                <a:extLst>
                  <a:ext uri="{0D108BD9-81ED-4DB2-BD59-A6C34878D82A}">
                    <a16:rowId xmlns:a16="http://schemas.microsoft.com/office/drawing/2014/main" val="4161619663"/>
                  </a:ext>
                </a:extLst>
              </a:tr>
            </a:tbl>
          </a:graphicData>
        </a:graphic>
      </p:graphicFrame>
      <p:graphicFrame>
        <p:nvGraphicFramePr>
          <p:cNvPr id="5" name="Πίνακας 4">
            <a:extLst>
              <a:ext uri="{FF2B5EF4-FFF2-40B4-BE49-F238E27FC236}">
                <a16:creationId xmlns:a16="http://schemas.microsoft.com/office/drawing/2014/main" id="{D91FF507-8DF1-8DFC-677E-00B891FEAC57}"/>
              </a:ext>
            </a:extLst>
          </p:cNvPr>
          <p:cNvGraphicFramePr>
            <a:graphicFrameLocks noGrp="1"/>
          </p:cNvGraphicFramePr>
          <p:nvPr>
            <p:extLst>
              <p:ext uri="{D42A27DB-BD31-4B8C-83A1-F6EECF244321}">
                <p14:modId xmlns:p14="http://schemas.microsoft.com/office/powerpoint/2010/main" val="3364474100"/>
              </p:ext>
            </p:extLst>
          </p:nvPr>
        </p:nvGraphicFramePr>
        <p:xfrm>
          <a:off x="6425967" y="1472399"/>
          <a:ext cx="5760744" cy="5361997"/>
        </p:xfrm>
        <a:graphic>
          <a:graphicData uri="http://schemas.openxmlformats.org/drawingml/2006/table">
            <a:tbl>
              <a:tblPr>
                <a:tableStyleId>{5C22544A-7EE6-4342-B048-85BDC9FD1C3A}</a:tableStyleId>
              </a:tblPr>
              <a:tblGrid>
                <a:gridCol w="1975587">
                  <a:extLst>
                    <a:ext uri="{9D8B030D-6E8A-4147-A177-3AD203B41FA5}">
                      <a16:colId xmlns:a16="http://schemas.microsoft.com/office/drawing/2014/main" val="1298446730"/>
                    </a:ext>
                  </a:extLst>
                </a:gridCol>
                <a:gridCol w="3785157">
                  <a:extLst>
                    <a:ext uri="{9D8B030D-6E8A-4147-A177-3AD203B41FA5}">
                      <a16:colId xmlns:a16="http://schemas.microsoft.com/office/drawing/2014/main" val="3683329259"/>
                    </a:ext>
                  </a:extLst>
                </a:gridCol>
              </a:tblGrid>
              <a:tr h="364790">
                <a:tc>
                  <a:txBody>
                    <a:bodyPr/>
                    <a:lstStyle/>
                    <a:p>
                      <a:pPr algn="ctr" fontAlgn="ctr"/>
                      <a:r>
                        <a:rPr lang="en-US" sz="1100" b="1" u="none" strike="noStrike" dirty="0">
                          <a:effectLst/>
                        </a:rPr>
                        <a:t>Finding code</a:t>
                      </a:r>
                      <a:endParaRPr lang="en-US" sz="1100" b="1" i="0" u="none" strike="noStrike" dirty="0">
                        <a:solidFill>
                          <a:srgbClr val="000000"/>
                        </a:solidFill>
                        <a:effectLst/>
                        <a:latin typeface="Calibri" panose="020F0502020204030204" pitchFamily="34" charset="0"/>
                      </a:endParaRPr>
                    </a:p>
                  </a:txBody>
                  <a:tcPr marL="6357" marR="6357" marT="6357" marB="0" anchor="ctr"/>
                </a:tc>
                <a:tc>
                  <a:txBody>
                    <a:bodyPr/>
                    <a:lstStyle/>
                    <a:p>
                      <a:pPr algn="ctr" fontAlgn="ctr"/>
                      <a:r>
                        <a:rPr lang="en-US" sz="1100" b="1" u="none" strike="noStrike" dirty="0">
                          <a:effectLst/>
                        </a:rPr>
                        <a:t>Finding description – all countries</a:t>
                      </a:r>
                      <a:endParaRPr lang="en-US" sz="1100" b="1" i="0" u="none" strike="noStrike" dirty="0">
                        <a:solidFill>
                          <a:srgbClr val="000000"/>
                        </a:solidFill>
                        <a:effectLst/>
                        <a:latin typeface="Calibri" panose="020F0502020204030204" pitchFamily="34" charset="0"/>
                      </a:endParaRPr>
                    </a:p>
                  </a:txBody>
                  <a:tcPr marL="6357" marR="6357" marT="6357" marB="0" anchor="ctr"/>
                </a:tc>
                <a:extLst>
                  <a:ext uri="{0D108BD9-81ED-4DB2-BD59-A6C34878D82A}">
                    <a16:rowId xmlns:a16="http://schemas.microsoft.com/office/drawing/2014/main" val="2944468937"/>
                  </a:ext>
                </a:extLst>
              </a:tr>
              <a:tr h="1166070">
                <a:tc>
                  <a:txBody>
                    <a:bodyPr/>
                    <a:lstStyle/>
                    <a:p>
                      <a:pPr algn="ctr" fontAlgn="ctr"/>
                      <a:r>
                        <a:rPr lang="el-GR" sz="1000" u="none" strike="noStrike" dirty="0">
                          <a:effectLst/>
                        </a:rPr>
                        <a:t>1_11</a:t>
                      </a:r>
                      <a:endParaRPr lang="el-GR" sz="1000" b="0" i="0" u="none" strike="noStrike" dirty="0">
                        <a:solidFill>
                          <a:srgbClr val="000000"/>
                        </a:solidFill>
                        <a:effectLst/>
                        <a:latin typeface="Calibri" panose="020F0502020204030204" pitchFamily="34" charset="0"/>
                      </a:endParaRPr>
                    </a:p>
                  </a:txBody>
                  <a:tcPr marL="6357" marR="6357" marT="6357" marB="0" anchor="ctr"/>
                </a:tc>
                <a:tc>
                  <a:txBody>
                    <a:bodyPr/>
                    <a:lstStyle/>
                    <a:p>
                      <a:pPr algn="ctr" fontAlgn="ctr"/>
                      <a:r>
                        <a:rPr lang="en-US" sz="1000" u="none" strike="noStrike" dirty="0">
                          <a:effectLst/>
                        </a:rPr>
                        <a:t>Use of criteria for exclusion, selection, award or conditions for performance of contracts or technical specifications that are not discriminatory in the sense of 1.10 but still restrict access for economic operators</a:t>
                      </a:r>
                      <a:endParaRPr lang="en-US" sz="1000" b="0" i="0" u="none" strike="noStrike" dirty="0">
                        <a:solidFill>
                          <a:srgbClr val="000000"/>
                        </a:solidFill>
                        <a:effectLst/>
                        <a:latin typeface="Calibri" panose="020F0502020204030204" pitchFamily="34" charset="0"/>
                      </a:endParaRPr>
                    </a:p>
                  </a:txBody>
                  <a:tcPr marL="6357" marR="6357" marT="6357" marB="0" anchor="ctr"/>
                </a:tc>
                <a:extLst>
                  <a:ext uri="{0D108BD9-81ED-4DB2-BD59-A6C34878D82A}">
                    <a16:rowId xmlns:a16="http://schemas.microsoft.com/office/drawing/2014/main" val="3591558542"/>
                  </a:ext>
                </a:extLst>
              </a:tr>
              <a:tr h="243280">
                <a:tc>
                  <a:txBody>
                    <a:bodyPr/>
                    <a:lstStyle/>
                    <a:p>
                      <a:pPr algn="ctr" fontAlgn="ctr"/>
                      <a:r>
                        <a:rPr lang="el-GR" sz="1000" u="none" strike="noStrike">
                          <a:effectLst/>
                        </a:rPr>
                        <a:t>1_24</a:t>
                      </a:r>
                      <a:endParaRPr lang="el-GR" sz="1000" b="0" i="0" u="none" strike="noStrike">
                        <a:solidFill>
                          <a:srgbClr val="000000"/>
                        </a:solidFill>
                        <a:effectLst/>
                        <a:latin typeface="Calibri" panose="020F0502020204030204" pitchFamily="34" charset="0"/>
                      </a:endParaRPr>
                    </a:p>
                  </a:txBody>
                  <a:tcPr marL="6357" marR="6357" marT="6357" marB="0" anchor="ctr"/>
                </a:tc>
                <a:tc>
                  <a:txBody>
                    <a:bodyPr/>
                    <a:lstStyle/>
                    <a:p>
                      <a:pPr algn="ctr" fontAlgn="ctr"/>
                      <a:r>
                        <a:rPr lang="en-US" sz="1000" u="none" strike="noStrike">
                          <a:effectLst/>
                        </a:rPr>
                        <a:t>Others </a:t>
                      </a:r>
                      <a:endParaRPr lang="en-US" sz="1000" b="0" i="0" u="none" strike="noStrike">
                        <a:solidFill>
                          <a:srgbClr val="000000"/>
                        </a:solidFill>
                        <a:effectLst/>
                        <a:latin typeface="Calibri" panose="020F0502020204030204" pitchFamily="34" charset="0"/>
                      </a:endParaRPr>
                    </a:p>
                  </a:txBody>
                  <a:tcPr marL="6357" marR="6357" marT="6357" marB="0" anchor="ctr"/>
                </a:tc>
                <a:extLst>
                  <a:ext uri="{0D108BD9-81ED-4DB2-BD59-A6C34878D82A}">
                    <a16:rowId xmlns:a16="http://schemas.microsoft.com/office/drawing/2014/main" val="2600525668"/>
                  </a:ext>
                </a:extLst>
              </a:tr>
              <a:tr h="382364">
                <a:tc>
                  <a:txBody>
                    <a:bodyPr/>
                    <a:lstStyle/>
                    <a:p>
                      <a:pPr algn="ctr" fontAlgn="ctr"/>
                      <a:r>
                        <a:rPr lang="el-GR" sz="1000" u="none" strike="noStrike" dirty="0">
                          <a:effectLst/>
                        </a:rPr>
                        <a:t>5_1</a:t>
                      </a:r>
                      <a:endParaRPr lang="el-GR" sz="1000" b="0" i="0" u="none" strike="noStrike" dirty="0">
                        <a:solidFill>
                          <a:srgbClr val="000000"/>
                        </a:solidFill>
                        <a:effectLst/>
                        <a:latin typeface="Calibri" panose="020F0502020204030204" pitchFamily="34" charset="0"/>
                      </a:endParaRPr>
                    </a:p>
                  </a:txBody>
                  <a:tcPr marL="6357" marR="6357" marT="6357" marB="0" anchor="ctr"/>
                </a:tc>
                <a:tc>
                  <a:txBody>
                    <a:bodyPr/>
                    <a:lstStyle/>
                    <a:p>
                      <a:pPr algn="ctr" fontAlgn="ctr"/>
                      <a:r>
                        <a:rPr lang="en-US" sz="1000" u="none" strike="noStrike">
                          <a:effectLst/>
                        </a:rPr>
                        <a:t>Missing or incorrect supporting information or documentation</a:t>
                      </a:r>
                      <a:endParaRPr lang="en-US" sz="1000" b="0" i="0" u="none" strike="noStrike">
                        <a:solidFill>
                          <a:srgbClr val="000000"/>
                        </a:solidFill>
                        <a:effectLst/>
                        <a:latin typeface="Calibri" panose="020F0502020204030204" pitchFamily="34" charset="0"/>
                      </a:endParaRPr>
                    </a:p>
                  </a:txBody>
                  <a:tcPr marL="6357" marR="6357" marT="6357" marB="0" anchor="ctr"/>
                </a:tc>
                <a:extLst>
                  <a:ext uri="{0D108BD9-81ED-4DB2-BD59-A6C34878D82A}">
                    <a16:rowId xmlns:a16="http://schemas.microsoft.com/office/drawing/2014/main" val="3718123746"/>
                  </a:ext>
                </a:extLst>
              </a:tr>
              <a:tr h="490091">
                <a:tc>
                  <a:txBody>
                    <a:bodyPr/>
                    <a:lstStyle/>
                    <a:p>
                      <a:pPr algn="ctr" fontAlgn="ctr"/>
                      <a:r>
                        <a:rPr lang="el-GR" sz="1000" u="none" strike="noStrike" dirty="0">
                          <a:effectLst/>
                        </a:rPr>
                        <a:t>7_1</a:t>
                      </a:r>
                      <a:endParaRPr lang="el-GR" sz="1000" b="0" i="0" u="none" strike="noStrike" dirty="0">
                        <a:solidFill>
                          <a:srgbClr val="000000"/>
                        </a:solidFill>
                        <a:effectLst/>
                        <a:latin typeface="Calibri" panose="020F0502020204030204" pitchFamily="34" charset="0"/>
                      </a:endParaRPr>
                    </a:p>
                  </a:txBody>
                  <a:tcPr marL="6357" marR="6357" marT="6357" marB="0" anchor="ctr"/>
                </a:tc>
                <a:tc>
                  <a:txBody>
                    <a:bodyPr/>
                    <a:lstStyle/>
                    <a:p>
                      <a:pPr algn="ctr" fontAlgn="ctr"/>
                      <a:r>
                        <a:rPr lang="en-US" sz="1000" u="none" strike="noStrike" dirty="0">
                          <a:effectLst/>
                        </a:rPr>
                        <a:t>Accounting and calculation errors at project level</a:t>
                      </a:r>
                      <a:endParaRPr lang="en-US" sz="1000" b="0" i="0" u="none" strike="noStrike" dirty="0">
                        <a:solidFill>
                          <a:srgbClr val="000000"/>
                        </a:solidFill>
                        <a:effectLst/>
                        <a:latin typeface="Calibri" panose="020F0502020204030204" pitchFamily="34" charset="0"/>
                      </a:endParaRPr>
                    </a:p>
                  </a:txBody>
                  <a:tcPr marL="6357" marR="6357" marT="6357" marB="0" anchor="ctr"/>
                </a:tc>
                <a:extLst>
                  <a:ext uri="{0D108BD9-81ED-4DB2-BD59-A6C34878D82A}">
                    <a16:rowId xmlns:a16="http://schemas.microsoft.com/office/drawing/2014/main" val="4147275635"/>
                  </a:ext>
                </a:extLst>
              </a:tr>
              <a:tr h="612397">
                <a:tc>
                  <a:txBody>
                    <a:bodyPr/>
                    <a:lstStyle/>
                    <a:p>
                      <a:pPr algn="ctr" fontAlgn="ctr"/>
                      <a:r>
                        <a:rPr lang="el-GR" sz="1000" u="none" strike="noStrike" dirty="0">
                          <a:effectLst/>
                        </a:rPr>
                        <a:t>8_9_1</a:t>
                      </a:r>
                      <a:endParaRPr lang="el-GR" sz="1000" b="0" i="0" u="none" strike="noStrike" dirty="0">
                        <a:solidFill>
                          <a:srgbClr val="000000"/>
                        </a:solidFill>
                        <a:effectLst/>
                        <a:latin typeface="Calibri" panose="020F0502020204030204" pitchFamily="34" charset="0"/>
                      </a:endParaRPr>
                    </a:p>
                  </a:txBody>
                  <a:tcPr marL="6357" marR="6357" marT="6357" marB="0" anchor="ctr"/>
                </a:tc>
                <a:tc>
                  <a:txBody>
                    <a:bodyPr/>
                    <a:lstStyle/>
                    <a:p>
                      <a:pPr algn="ctr" fontAlgn="ctr"/>
                      <a:r>
                        <a:rPr lang="en-US" sz="1000" u="none" strike="noStrike" dirty="0">
                          <a:effectLst/>
                        </a:rPr>
                        <a:t>Other ineligible of expenditure (non-compliance with national eligibility rules) related to staff cost</a:t>
                      </a:r>
                      <a:endParaRPr lang="en-US" sz="1000" b="0" i="0" u="none" strike="noStrike" dirty="0">
                        <a:solidFill>
                          <a:srgbClr val="000000"/>
                        </a:solidFill>
                        <a:effectLst/>
                        <a:latin typeface="Calibri" panose="020F0502020204030204" pitchFamily="34" charset="0"/>
                      </a:endParaRPr>
                    </a:p>
                  </a:txBody>
                  <a:tcPr marL="6357" marR="6357" marT="6357" marB="0" anchor="ctr"/>
                </a:tc>
                <a:extLst>
                  <a:ext uri="{0D108BD9-81ED-4DB2-BD59-A6C34878D82A}">
                    <a16:rowId xmlns:a16="http://schemas.microsoft.com/office/drawing/2014/main" val="3379611922"/>
                  </a:ext>
                </a:extLst>
              </a:tr>
              <a:tr h="764729">
                <a:tc>
                  <a:txBody>
                    <a:bodyPr/>
                    <a:lstStyle/>
                    <a:p>
                      <a:pPr algn="ctr" fontAlgn="ctr"/>
                      <a:r>
                        <a:rPr lang="el-GR" sz="1000" u="none" strike="noStrike">
                          <a:effectLst/>
                        </a:rPr>
                        <a:t>8_9_2</a:t>
                      </a:r>
                      <a:endParaRPr lang="el-GR" sz="1000" b="0" i="0" u="none" strike="noStrike">
                        <a:solidFill>
                          <a:srgbClr val="000000"/>
                        </a:solidFill>
                        <a:effectLst/>
                        <a:latin typeface="Calibri" panose="020F0502020204030204" pitchFamily="34" charset="0"/>
                      </a:endParaRPr>
                    </a:p>
                  </a:txBody>
                  <a:tcPr marL="6357" marR="6357" marT="6357" marB="0" anchor="ctr"/>
                </a:tc>
                <a:tc>
                  <a:txBody>
                    <a:bodyPr/>
                    <a:lstStyle/>
                    <a:p>
                      <a:pPr algn="ctr" fontAlgn="ctr"/>
                      <a:r>
                        <a:rPr lang="en-US" sz="1000" u="none" strike="noStrike">
                          <a:effectLst/>
                        </a:rPr>
                        <a:t>Other ineligible of expenditure (non-compliance with national eligibility rules) related to travel &amp; accommodation</a:t>
                      </a:r>
                      <a:endParaRPr lang="en-US" sz="1000" b="0" i="0" u="none" strike="noStrike">
                        <a:solidFill>
                          <a:srgbClr val="000000"/>
                        </a:solidFill>
                        <a:effectLst/>
                        <a:latin typeface="Calibri" panose="020F0502020204030204" pitchFamily="34" charset="0"/>
                      </a:endParaRPr>
                    </a:p>
                  </a:txBody>
                  <a:tcPr marL="6357" marR="6357" marT="6357" marB="0" anchor="ctr"/>
                </a:tc>
                <a:extLst>
                  <a:ext uri="{0D108BD9-81ED-4DB2-BD59-A6C34878D82A}">
                    <a16:rowId xmlns:a16="http://schemas.microsoft.com/office/drawing/2014/main" val="2021435704"/>
                  </a:ext>
                </a:extLst>
              </a:tr>
              <a:tr h="764729">
                <a:tc>
                  <a:txBody>
                    <a:bodyPr/>
                    <a:lstStyle/>
                    <a:p>
                      <a:pPr algn="ctr" fontAlgn="ctr"/>
                      <a:r>
                        <a:rPr lang="el-GR" sz="1000" u="none" strike="noStrike">
                          <a:effectLst/>
                        </a:rPr>
                        <a:t>8_9_8</a:t>
                      </a:r>
                      <a:endParaRPr lang="el-GR" sz="1000" b="0" i="0" u="none" strike="noStrike">
                        <a:solidFill>
                          <a:srgbClr val="000000"/>
                        </a:solidFill>
                        <a:effectLst/>
                        <a:latin typeface="Calibri" panose="020F0502020204030204" pitchFamily="34" charset="0"/>
                      </a:endParaRPr>
                    </a:p>
                  </a:txBody>
                  <a:tcPr marL="6357" marR="6357" marT="6357" marB="0" anchor="ctr"/>
                </a:tc>
                <a:tc>
                  <a:txBody>
                    <a:bodyPr/>
                    <a:lstStyle/>
                    <a:p>
                      <a:pPr algn="ctr" fontAlgn="ctr"/>
                      <a:r>
                        <a:rPr lang="en-US" sz="1000" u="none" strike="noStrike">
                          <a:effectLst/>
                        </a:rPr>
                        <a:t>Other ineligible of expenditure (non-compliance with national eligibility rules) related to excess budget</a:t>
                      </a:r>
                      <a:endParaRPr lang="en-US" sz="1000" b="0" i="0" u="none" strike="noStrike">
                        <a:solidFill>
                          <a:srgbClr val="000000"/>
                        </a:solidFill>
                        <a:effectLst/>
                        <a:latin typeface="Calibri" panose="020F0502020204030204" pitchFamily="34" charset="0"/>
                      </a:endParaRPr>
                    </a:p>
                  </a:txBody>
                  <a:tcPr marL="6357" marR="6357" marT="6357" marB="0" anchor="ctr"/>
                </a:tc>
                <a:extLst>
                  <a:ext uri="{0D108BD9-81ED-4DB2-BD59-A6C34878D82A}">
                    <a16:rowId xmlns:a16="http://schemas.microsoft.com/office/drawing/2014/main" val="2899336623"/>
                  </a:ext>
                </a:extLst>
              </a:tr>
              <a:tr h="573547">
                <a:tc>
                  <a:txBody>
                    <a:bodyPr/>
                    <a:lstStyle/>
                    <a:p>
                      <a:pPr algn="ctr" fontAlgn="ctr"/>
                      <a:r>
                        <a:rPr lang="el-GR" sz="1000" u="none" strike="noStrike" dirty="0">
                          <a:effectLst/>
                        </a:rPr>
                        <a:t>8_9_9</a:t>
                      </a:r>
                      <a:endParaRPr lang="el-GR" sz="1000" b="0" i="0" u="none" strike="noStrike" dirty="0">
                        <a:solidFill>
                          <a:srgbClr val="000000"/>
                        </a:solidFill>
                        <a:effectLst/>
                        <a:latin typeface="Calibri" panose="020F0502020204030204" pitchFamily="34" charset="0"/>
                      </a:endParaRPr>
                    </a:p>
                  </a:txBody>
                  <a:tcPr marL="6357" marR="6357" marT="6357" marB="0" anchor="ctr"/>
                </a:tc>
                <a:tc>
                  <a:txBody>
                    <a:bodyPr/>
                    <a:lstStyle/>
                    <a:p>
                      <a:pPr algn="ctr" fontAlgn="ctr"/>
                      <a:r>
                        <a:rPr lang="en-US" sz="1000" u="none" strike="noStrike" dirty="0">
                          <a:effectLst/>
                        </a:rPr>
                        <a:t>Other ineligible of expenditure (non-compliance with national eligibility rules</a:t>
                      </a:r>
                      <a:endParaRPr lang="en-US" sz="1000" b="0" i="0" u="none" strike="noStrike" dirty="0">
                        <a:solidFill>
                          <a:srgbClr val="000000"/>
                        </a:solidFill>
                        <a:effectLst/>
                        <a:latin typeface="Calibri" panose="020F0502020204030204" pitchFamily="34" charset="0"/>
                      </a:endParaRPr>
                    </a:p>
                  </a:txBody>
                  <a:tcPr marL="6357" marR="6357" marT="6357" marB="0" anchor="ctr"/>
                </a:tc>
                <a:extLst>
                  <a:ext uri="{0D108BD9-81ED-4DB2-BD59-A6C34878D82A}">
                    <a16:rowId xmlns:a16="http://schemas.microsoft.com/office/drawing/2014/main" val="4120060926"/>
                  </a:ext>
                </a:extLst>
              </a:tr>
            </a:tbl>
          </a:graphicData>
        </a:graphic>
      </p:graphicFrame>
    </p:spTree>
    <p:extLst>
      <p:ext uri="{BB962C8B-B14F-4D97-AF65-F5344CB8AC3E}">
        <p14:creationId xmlns:p14="http://schemas.microsoft.com/office/powerpoint/2010/main" val="12263275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αριθμού διαφάνειας 1">
            <a:extLst>
              <a:ext uri="{FF2B5EF4-FFF2-40B4-BE49-F238E27FC236}">
                <a16:creationId xmlns:a16="http://schemas.microsoft.com/office/drawing/2014/main" id="{B59E9C3D-BE9F-A778-F261-83F70601B293}"/>
              </a:ext>
            </a:extLst>
          </p:cNvPr>
          <p:cNvSpPr>
            <a:spLocks noGrp="1"/>
          </p:cNvSpPr>
          <p:nvPr>
            <p:ph type="sldNum" sz="quarter" idx="12"/>
          </p:nvPr>
        </p:nvSpPr>
        <p:spPr/>
        <p:txBody>
          <a:bodyPr/>
          <a:lstStyle/>
          <a:p>
            <a:fld id="{24658D2D-A5BE-4C43-BDB1-CC039F78E81D}" type="slidenum">
              <a:rPr lang="el-GR" smtClean="0"/>
              <a:t>9</a:t>
            </a:fld>
            <a:endParaRPr lang="el-GR" dirty="0"/>
          </a:p>
        </p:txBody>
      </p:sp>
      <p:pic>
        <p:nvPicPr>
          <p:cNvPr id="3" name="Εικόνα 2">
            <a:extLst>
              <a:ext uri="{FF2B5EF4-FFF2-40B4-BE49-F238E27FC236}">
                <a16:creationId xmlns:a16="http://schemas.microsoft.com/office/drawing/2014/main" id="{B1D5A63A-14CD-1DFD-7B39-81C0F746488B}"/>
              </a:ext>
            </a:extLst>
          </p:cNvPr>
          <p:cNvPicPr>
            <a:picLocks noChangeAspect="1"/>
          </p:cNvPicPr>
          <p:nvPr/>
        </p:nvPicPr>
        <p:blipFill>
          <a:blip r:embed="rId2"/>
          <a:stretch>
            <a:fillRect/>
          </a:stretch>
        </p:blipFill>
        <p:spPr>
          <a:xfrm>
            <a:off x="-21684" y="0"/>
            <a:ext cx="12210636" cy="731710"/>
          </a:xfrm>
          <a:prstGeom prst="rect">
            <a:avLst/>
          </a:prstGeom>
        </p:spPr>
      </p:pic>
      <p:sp>
        <p:nvSpPr>
          <p:cNvPr id="8" name="TextBox 7">
            <a:extLst>
              <a:ext uri="{FF2B5EF4-FFF2-40B4-BE49-F238E27FC236}">
                <a16:creationId xmlns:a16="http://schemas.microsoft.com/office/drawing/2014/main" id="{B27EA718-3C5E-9B3B-5A02-2AF6D1ACC15C}"/>
              </a:ext>
            </a:extLst>
          </p:cNvPr>
          <p:cNvSpPr txBox="1"/>
          <p:nvPr/>
        </p:nvSpPr>
        <p:spPr>
          <a:xfrm>
            <a:off x="1926152" y="862920"/>
            <a:ext cx="8122918" cy="478272"/>
          </a:xfrm>
          <a:prstGeom prst="rect">
            <a:avLst/>
          </a:prstGeom>
          <a:solidFill>
            <a:schemeClr val="tx2">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square">
            <a:spAutoFit/>
          </a:bodyPr>
          <a:lstStyle/>
          <a:p>
            <a:pPr marL="725805" indent="-6351" algn="ctr">
              <a:lnSpc>
                <a:spcPct val="110000"/>
              </a:lnSpc>
              <a:spcAft>
                <a:spcPts val="15"/>
              </a:spcAft>
            </a:pPr>
            <a:r>
              <a:rPr lang="en-US" sz="2400" b="1" i="1" dirty="0">
                <a:solidFill>
                  <a:schemeClr val="bg1"/>
                </a:solidFill>
                <a:latin typeface="Calibri"/>
              </a:rPr>
              <a:t>Population of on-the-spot verifications – finding level</a:t>
            </a:r>
            <a:endParaRPr lang="el-GR" sz="2400" b="1" i="1" dirty="0">
              <a:solidFill>
                <a:schemeClr val="bg1"/>
              </a:solidFill>
              <a:latin typeface="Calibri"/>
            </a:endParaRPr>
          </a:p>
        </p:txBody>
      </p:sp>
      <p:graphicFrame>
        <p:nvGraphicFramePr>
          <p:cNvPr id="7" name="Πίνακας 6">
            <a:extLst>
              <a:ext uri="{FF2B5EF4-FFF2-40B4-BE49-F238E27FC236}">
                <a16:creationId xmlns:a16="http://schemas.microsoft.com/office/drawing/2014/main" id="{F694F282-683B-0E7F-8A87-9D792BF81989}"/>
              </a:ext>
            </a:extLst>
          </p:cNvPr>
          <p:cNvGraphicFramePr>
            <a:graphicFrameLocks noGrp="1"/>
          </p:cNvGraphicFramePr>
          <p:nvPr>
            <p:extLst>
              <p:ext uri="{D42A27DB-BD31-4B8C-83A1-F6EECF244321}">
                <p14:modId xmlns:p14="http://schemas.microsoft.com/office/powerpoint/2010/main" val="2467369467"/>
              </p:ext>
            </p:extLst>
          </p:nvPr>
        </p:nvGraphicFramePr>
        <p:xfrm>
          <a:off x="128187" y="1364657"/>
          <a:ext cx="2321608" cy="5413646"/>
        </p:xfrm>
        <a:graphic>
          <a:graphicData uri="http://schemas.openxmlformats.org/drawingml/2006/table">
            <a:tbl>
              <a:tblPr>
                <a:tableStyleId>{5C22544A-7EE6-4342-B048-85BDC9FD1C3A}</a:tableStyleId>
              </a:tblPr>
              <a:tblGrid>
                <a:gridCol w="435302">
                  <a:extLst>
                    <a:ext uri="{9D8B030D-6E8A-4147-A177-3AD203B41FA5}">
                      <a16:colId xmlns:a16="http://schemas.microsoft.com/office/drawing/2014/main" val="673999364"/>
                    </a:ext>
                  </a:extLst>
                </a:gridCol>
                <a:gridCol w="1886306">
                  <a:extLst>
                    <a:ext uri="{9D8B030D-6E8A-4147-A177-3AD203B41FA5}">
                      <a16:colId xmlns:a16="http://schemas.microsoft.com/office/drawing/2014/main" val="535788540"/>
                    </a:ext>
                  </a:extLst>
                </a:gridCol>
              </a:tblGrid>
              <a:tr h="773378">
                <a:tc>
                  <a:txBody>
                    <a:bodyPr/>
                    <a:lstStyle/>
                    <a:p>
                      <a:pPr algn="ctr" fontAlgn="ctr"/>
                      <a:r>
                        <a:rPr lang="en-US" sz="1100" b="1" u="none" strike="noStrike">
                          <a:effectLst/>
                        </a:rPr>
                        <a:t>Finding Code</a:t>
                      </a:r>
                      <a:endParaRPr lang="en-US" sz="1100" b="1"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b="1" u="none" strike="noStrike" dirty="0">
                          <a:effectLst/>
                        </a:rPr>
                        <a:t>Finding Description</a:t>
                      </a:r>
                      <a:endParaRPr lang="en-US" sz="1100" b="1"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194994446"/>
                  </a:ext>
                </a:extLst>
              </a:tr>
              <a:tr h="773378">
                <a:tc>
                  <a:txBody>
                    <a:bodyPr/>
                    <a:lstStyle/>
                    <a:p>
                      <a:pPr algn="ctr" fontAlgn="ctr"/>
                      <a:r>
                        <a:rPr lang="el-GR" sz="1100" u="none" strike="noStrike">
                          <a:effectLst/>
                        </a:rPr>
                        <a:t>1_24</a:t>
                      </a:r>
                      <a:endParaRPr lang="el-GR"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 other finding concerning the public contracts </a:t>
                      </a:r>
                      <a:endParaRPr lang="en-US"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577097554"/>
                  </a:ext>
                </a:extLst>
              </a:tr>
              <a:tr h="773378">
                <a:tc>
                  <a:txBody>
                    <a:bodyPr/>
                    <a:lstStyle/>
                    <a:p>
                      <a:pPr algn="ctr" fontAlgn="ctr"/>
                      <a:r>
                        <a:rPr lang="el-GR" sz="1100" u="none" strike="noStrike">
                          <a:effectLst/>
                        </a:rPr>
                        <a:t>1_3</a:t>
                      </a:r>
                      <a:endParaRPr lang="el-GR"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Lack of justification for not subdividing a contract into lots</a:t>
                      </a:r>
                      <a:endParaRPr lang="en-US"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804916371"/>
                  </a:ext>
                </a:extLst>
              </a:tr>
              <a:tr h="1160067">
                <a:tc>
                  <a:txBody>
                    <a:bodyPr/>
                    <a:lstStyle/>
                    <a:p>
                      <a:pPr algn="ctr" fontAlgn="ctr"/>
                      <a:r>
                        <a:rPr lang="el-GR" sz="1100" u="none" strike="noStrike">
                          <a:effectLst/>
                        </a:rPr>
                        <a:t>16_1</a:t>
                      </a:r>
                      <a:endParaRPr lang="el-GR"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dirty="0">
                          <a:effectLst/>
                        </a:rPr>
                        <a:t>Other cases of non-compliance with Beneficiary obligations (</a:t>
                      </a:r>
                      <a:r>
                        <a:rPr lang="en-US" sz="1100" u="none" strike="noStrike" dirty="0" err="1">
                          <a:effectLst/>
                        </a:rPr>
                        <a:t>eg</a:t>
                      </a:r>
                      <a:r>
                        <a:rPr lang="en-US" sz="1100" u="none" strike="noStrike" dirty="0">
                          <a:effectLst/>
                        </a:rPr>
                        <a:t> timetable, file of records etc.</a:t>
                      </a:r>
                      <a:endParaRPr lang="en-US"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838647975"/>
                  </a:ext>
                </a:extLst>
              </a:tr>
              <a:tr h="773378">
                <a:tc>
                  <a:txBody>
                    <a:bodyPr/>
                    <a:lstStyle/>
                    <a:p>
                      <a:pPr algn="ctr" fontAlgn="ctr"/>
                      <a:r>
                        <a:rPr lang="el-GR" sz="1100" u="none" strike="noStrike">
                          <a:effectLst/>
                        </a:rPr>
                        <a:t>5_1</a:t>
                      </a:r>
                      <a:endParaRPr lang="el-GR"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Missing or incorrect supporting information or documentation</a:t>
                      </a:r>
                      <a:endParaRPr lang="en-US"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88151475"/>
                  </a:ext>
                </a:extLst>
              </a:tr>
              <a:tr h="773378">
                <a:tc>
                  <a:txBody>
                    <a:bodyPr/>
                    <a:lstStyle/>
                    <a:p>
                      <a:pPr algn="ctr" fontAlgn="ctr"/>
                      <a:r>
                        <a:rPr lang="el-GR" sz="1100" u="none" strike="noStrike">
                          <a:effectLst/>
                        </a:rPr>
                        <a:t>7_1</a:t>
                      </a:r>
                      <a:endParaRPr lang="el-GR"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a:effectLst/>
                        </a:rPr>
                        <a:t>Accounting and calculation errors at project level</a:t>
                      </a:r>
                      <a:endParaRPr lang="en-US" sz="11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58569788"/>
                  </a:ext>
                </a:extLst>
              </a:tr>
              <a:tr h="386689">
                <a:tc>
                  <a:txBody>
                    <a:bodyPr/>
                    <a:lstStyle/>
                    <a:p>
                      <a:pPr algn="ctr" fontAlgn="ctr"/>
                      <a:r>
                        <a:rPr lang="el-GR" sz="1100" u="none" strike="noStrike">
                          <a:effectLst/>
                        </a:rPr>
                        <a:t>8_9</a:t>
                      </a:r>
                      <a:endParaRPr lang="el-GR" sz="11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US" sz="1100" u="none" strike="noStrike" dirty="0">
                          <a:effectLst/>
                        </a:rPr>
                        <a:t>Other ineligible expenditure</a:t>
                      </a:r>
                      <a:endParaRPr lang="en-US"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787178222"/>
                  </a:ext>
                </a:extLst>
              </a:tr>
            </a:tbl>
          </a:graphicData>
        </a:graphic>
      </p:graphicFrame>
      <p:graphicFrame>
        <p:nvGraphicFramePr>
          <p:cNvPr id="4" name="Γράφημα 3">
            <a:extLst>
              <a:ext uri="{FF2B5EF4-FFF2-40B4-BE49-F238E27FC236}">
                <a16:creationId xmlns:a16="http://schemas.microsoft.com/office/drawing/2014/main" id="{7B963F38-40F4-29BB-E692-41E97BCCEAD2}"/>
              </a:ext>
            </a:extLst>
          </p:cNvPr>
          <p:cNvGraphicFramePr>
            <a:graphicFrameLocks/>
          </p:cNvGraphicFramePr>
          <p:nvPr>
            <p:extLst>
              <p:ext uri="{D42A27DB-BD31-4B8C-83A1-F6EECF244321}">
                <p14:modId xmlns:p14="http://schemas.microsoft.com/office/powerpoint/2010/main" val="880738201"/>
              </p:ext>
            </p:extLst>
          </p:nvPr>
        </p:nvGraphicFramePr>
        <p:xfrm>
          <a:off x="2449795" y="1388122"/>
          <a:ext cx="9742205" cy="541364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753499536"/>
      </p:ext>
    </p:extLst>
  </p:cSld>
  <p:clrMapOvr>
    <a:masterClrMapping/>
  </p:clrMapOvr>
</p:sld>
</file>

<file path=ppt/theme/theme1.xml><?xml version="1.0" encoding="utf-8"?>
<a:theme xmlns:a="http://schemas.openxmlformats.org/drawingml/2006/main" name="Περικοπή">
  <a:themeElements>
    <a:clrScheme name="Περικοπή">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Περικοπή">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Περικοπή">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TM10001105[[fn=Περικοπή]]</Template>
  <TotalTime>916</TotalTime>
  <Words>2350</Words>
  <Application>Microsoft Office PowerPoint</Application>
  <PresentationFormat>Ευρεία οθόνη</PresentationFormat>
  <Paragraphs>295</Paragraphs>
  <Slides>23</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23</vt:i4>
      </vt:variant>
    </vt:vector>
  </HeadingPairs>
  <TitlesOfParts>
    <vt:vector size="29" baseType="lpstr">
      <vt:lpstr>Calibri</vt:lpstr>
      <vt:lpstr>Courier New</vt:lpstr>
      <vt:lpstr>Franklin Gothic Book</vt:lpstr>
      <vt:lpstr>Times New Roman</vt:lpstr>
      <vt:lpstr>Wingdings</vt:lpstr>
      <vt:lpstr>Περικοπή</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ΚΑΡΑΒΑΤΟΣ ΔΗΜΗΤΡΗΣ (KARAVATOS DIMITRIS)</dc:creator>
  <cp:lastModifiedBy>user</cp:lastModifiedBy>
  <cp:revision>99</cp:revision>
  <cp:lastPrinted>2023-06-28T09:33:04Z</cp:lastPrinted>
  <dcterms:created xsi:type="dcterms:W3CDTF">2023-06-27T08:17:09Z</dcterms:created>
  <dcterms:modified xsi:type="dcterms:W3CDTF">2023-07-13T14:41:22Z</dcterms:modified>
</cp:coreProperties>
</file>